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1" r:id="rId2"/>
  </p:sldMasterIdLst>
  <p:notesMasterIdLst>
    <p:notesMasterId r:id="rId24"/>
  </p:notesMasterIdLst>
  <p:handoutMasterIdLst>
    <p:handoutMasterId r:id="rId25"/>
  </p:handoutMasterIdLst>
  <p:sldIdLst>
    <p:sldId id="364" r:id="rId3"/>
    <p:sldId id="343" r:id="rId4"/>
    <p:sldId id="349" r:id="rId5"/>
    <p:sldId id="370" r:id="rId6"/>
    <p:sldId id="351" r:id="rId7"/>
    <p:sldId id="365" r:id="rId8"/>
    <p:sldId id="366" r:id="rId9"/>
    <p:sldId id="367" r:id="rId10"/>
    <p:sldId id="352" r:id="rId11"/>
    <p:sldId id="354" r:id="rId12"/>
    <p:sldId id="363" r:id="rId13"/>
    <p:sldId id="355" r:id="rId14"/>
    <p:sldId id="356" r:id="rId15"/>
    <p:sldId id="357" r:id="rId16"/>
    <p:sldId id="368" r:id="rId17"/>
    <p:sldId id="359" r:id="rId18"/>
    <p:sldId id="360" r:id="rId19"/>
    <p:sldId id="369" r:id="rId20"/>
    <p:sldId id="361" r:id="rId21"/>
    <p:sldId id="362" r:id="rId22"/>
    <p:sldId id="337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1A6"/>
    <a:srgbClr val="1BA633"/>
    <a:srgbClr val="B51E3D"/>
    <a:srgbClr val="DC8943"/>
    <a:srgbClr val="2E4E65"/>
    <a:srgbClr val="62A09B"/>
    <a:srgbClr val="102E66"/>
    <a:srgbClr val="A6C600"/>
    <a:srgbClr val="148D95"/>
    <a:srgbClr val="A11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3"/>
    <p:restoredTop sz="94712"/>
  </p:normalViewPr>
  <p:slideViewPr>
    <p:cSldViewPr snapToGrid="0" snapToObjects="1">
      <p:cViewPr varScale="1">
        <p:scale>
          <a:sx n="60" d="100"/>
          <a:sy n="60" d="100"/>
        </p:scale>
        <p:origin x="1320" y="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27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OM\GECTL\GCON\Apresenta&#231;&#245;es\Dados%20Contabiliza&#231;&#227;o\Dados%20Conta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bernardi\Desktop\APINE%20ainda%20sob%20limina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79549668330314E-2"/>
          <c:y val="0.11940957696813524"/>
          <c:w val="0.97484090066333939"/>
          <c:h val="0.76070689066551933"/>
        </c:manualLayout>
      </c:layout>
      <c:lineChart>
        <c:grouping val="standard"/>
        <c:varyColors val="0"/>
        <c:ser>
          <c:idx val="0"/>
          <c:order val="0"/>
          <c:tx>
            <c:v>Efeitos das Liminares de GSF (RS Bilhões)</c:v>
          </c:tx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accent6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1.8617815059514636E-2"/>
                  <c:y val="-4.669560268663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EFE-435D-B9C0-25323D58D0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7781830015967984E-2"/>
                  <c:y val="-6.73184407473258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EFE-435D-B9C0-25323D58D0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 Liminares - GSF'!$B$13:$B$24</c:f>
              <c:numCache>
                <c:formatCode>mmm\-yy</c:formatCode>
                <c:ptCount val="12"/>
                <c:pt idx="0">
                  <c:v>43040</c:v>
                </c:pt>
                <c:pt idx="1">
                  <c:v>43070</c:v>
                </c:pt>
                <c:pt idx="2">
                  <c:v>43101</c:v>
                </c:pt>
                <c:pt idx="3">
                  <c:v>43132</c:v>
                </c:pt>
                <c:pt idx="4">
                  <c:v>43160</c:v>
                </c:pt>
                <c:pt idx="5">
                  <c:v>43191</c:v>
                </c:pt>
                <c:pt idx="6">
                  <c:v>43221</c:v>
                </c:pt>
                <c:pt idx="7">
                  <c:v>43252</c:v>
                </c:pt>
                <c:pt idx="8">
                  <c:v>43282</c:v>
                </c:pt>
                <c:pt idx="9">
                  <c:v>43313</c:v>
                </c:pt>
                <c:pt idx="10">
                  <c:v>43344</c:v>
                </c:pt>
                <c:pt idx="11">
                  <c:v>43374</c:v>
                </c:pt>
              </c:numCache>
            </c:numRef>
          </c:cat>
          <c:val>
            <c:numRef>
              <c:f>' Liminares - GSF'!$D$13:$D$24</c:f>
              <c:numCache>
                <c:formatCode>_(* #,##0.00_);_(* \(#,##0.00\);_(* "-"??_);_(@_)</c:formatCode>
                <c:ptCount val="12"/>
                <c:pt idx="0">
                  <c:v>6.0581400000000007</c:v>
                </c:pt>
                <c:pt idx="1">
                  <c:v>6.0371899999999998</c:v>
                </c:pt>
                <c:pt idx="2">
                  <c:v>6.0908699999999998</c:v>
                </c:pt>
                <c:pt idx="3">
                  <c:v>6.09436</c:v>
                </c:pt>
                <c:pt idx="4">
                  <c:v>6.1304999999999996</c:v>
                </c:pt>
                <c:pt idx="5">
                  <c:v>6.1646999999999998</c:v>
                </c:pt>
                <c:pt idx="6">
                  <c:v>6.4270732495600003</c:v>
                </c:pt>
                <c:pt idx="7">
                  <c:v>7.02583</c:v>
                </c:pt>
                <c:pt idx="8">
                  <c:v>7.8409139440099995</c:v>
                </c:pt>
                <c:pt idx="9">
                  <c:v>8.8164250615799986</c:v>
                </c:pt>
                <c:pt idx="10">
                  <c:v>6.7843107276100003</c:v>
                </c:pt>
                <c:pt idx="11">
                  <c:v>6.9485600000000005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EFE-435D-B9C0-25323D58D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9019576"/>
        <c:axId val="609020360"/>
      </c:lineChart>
      <c:dateAx>
        <c:axId val="6090195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609020360"/>
        <c:crosses val="autoZero"/>
        <c:auto val="1"/>
        <c:lblOffset val="100"/>
        <c:baseTimeUnit val="months"/>
      </c:dateAx>
      <c:valAx>
        <c:axId val="60902036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9019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7347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Plan2!$S$34:$S$35</c:f>
              <c:numCache>
                <c:formatCode>0.00</c:formatCode>
                <c:ptCount val="2"/>
                <c:pt idx="0">
                  <c:v>4.281079147989999</c:v>
                </c:pt>
                <c:pt idx="1">
                  <c:v>2.6689208520100012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Grafico!$J$1</c:f>
              <c:strCache>
                <c:ptCount val="1"/>
                <c:pt idx="0">
                  <c:v>Valor (Milhões de R$)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793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Grafico!$I$2:$I$4</c:f>
              <c:strCache>
                <c:ptCount val="3"/>
                <c:pt idx="0">
                  <c:v>APINE</c:v>
                </c:pt>
                <c:pt idx="1">
                  <c:v>1 ao 3</c:v>
                </c:pt>
                <c:pt idx="2">
                  <c:v>4 ao 91</c:v>
                </c:pt>
              </c:strCache>
            </c:strRef>
          </c:cat>
          <c:val>
            <c:numRef>
              <c:f>Grafico!$J$2:$J$4</c:f>
              <c:numCache>
                <c:formatCode>_-* #,##0_-;\-* #,##0_-;_-* "-"??_-;_-@_-</c:formatCode>
                <c:ptCount val="3"/>
                <c:pt idx="0">
                  <c:v>4281.0791479700001</c:v>
                </c:pt>
                <c:pt idx="1">
                  <c:v>1876</c:v>
                </c:pt>
                <c:pt idx="2">
                  <c:v>806.27781670000036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9837448"/>
        <c:axId val="609837840"/>
      </c:barChart>
      <c:lineChart>
        <c:grouping val="standard"/>
        <c:varyColors val="0"/>
        <c:ser>
          <c:idx val="1"/>
          <c:order val="1"/>
          <c:tx>
            <c:strRef>
              <c:f>Grafico!$K$1</c:f>
              <c:strCache>
                <c:ptCount val="1"/>
                <c:pt idx="0">
                  <c:v>% Acumulado</c:v>
                </c:pt>
              </c:strCache>
            </c:strRef>
          </c:tx>
          <c:spPr>
            <a:ln w="571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677148846960164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964360587001326E-3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7.4074074074074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06259637796315E-2"/>
                  <c:y val="3.8781165314641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32A5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Grafico!$I$2:$I$4</c:f>
              <c:strCache>
                <c:ptCount val="3"/>
                <c:pt idx="0">
                  <c:v>APINE</c:v>
                </c:pt>
                <c:pt idx="1">
                  <c:v>1 ao 3</c:v>
                </c:pt>
                <c:pt idx="2">
                  <c:v>4 ao 91</c:v>
                </c:pt>
              </c:strCache>
            </c:strRef>
          </c:cat>
          <c:val>
            <c:numRef>
              <c:f>Grafico!$K$2:$K$4</c:f>
              <c:numCache>
                <c:formatCode>0%</c:formatCode>
                <c:ptCount val="3"/>
                <c:pt idx="0">
                  <c:v>0.61480104634746158</c:v>
                </c:pt>
                <c:pt idx="1">
                  <c:v>0.88</c:v>
                </c:pt>
                <c:pt idx="2">
                  <c:v>1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09838624"/>
        <c:axId val="609838232"/>
      </c:lineChart>
      <c:catAx>
        <c:axId val="60983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9837840"/>
        <c:crosses val="autoZero"/>
        <c:auto val="1"/>
        <c:lblAlgn val="ctr"/>
        <c:lblOffset val="100"/>
        <c:noMultiLvlLbl val="0"/>
      </c:catAx>
      <c:valAx>
        <c:axId val="60983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9837448"/>
        <c:crosses val="autoZero"/>
        <c:crossBetween val="between"/>
      </c:valAx>
      <c:valAx>
        <c:axId val="609838232"/>
        <c:scaling>
          <c:orientation val="minMax"/>
          <c:max val="1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9838624"/>
        <c:crosses val="max"/>
        <c:crossBetween val="between"/>
        <c:majorUnit val="0.2"/>
      </c:valAx>
      <c:catAx>
        <c:axId val="609838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98382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1603C-18F5-FB41-BB7D-6507217CFD4D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EAFF2-3074-7D47-B5D8-FD719FD37A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51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53373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343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928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drelétrica padrã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4493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2" y="0"/>
            <a:ext cx="11341189" cy="9753600"/>
          </a:xfrm>
          <a:prstGeom prst="rect">
            <a:avLst/>
          </a:prstGeom>
          <a:gradFill flip="none" rotWithShape="1">
            <a:gsLst>
              <a:gs pos="23000">
                <a:srgbClr val="000D1B">
                  <a:alpha val="45000"/>
                </a:srgbClr>
              </a:gs>
              <a:gs pos="100000">
                <a:srgbClr val="001324">
                  <a:alpha val="0"/>
                </a:srgbClr>
              </a:gs>
            </a:gsLst>
            <a:lin ang="0" scaled="1"/>
            <a:tileRect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Triângulo"/>
          <p:cNvSpPr/>
          <p:nvPr userDrawn="1"/>
        </p:nvSpPr>
        <p:spPr>
          <a:xfrm flipH="1">
            <a:off x="3252289" y="0"/>
            <a:ext cx="9757219" cy="9757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" name="Triângulo"/>
          <p:cNvSpPr/>
          <p:nvPr/>
        </p:nvSpPr>
        <p:spPr>
          <a:xfrm>
            <a:off x="711" y="6342488"/>
            <a:ext cx="3421689" cy="342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" name="Triângulo"/>
          <p:cNvSpPr/>
          <p:nvPr/>
        </p:nvSpPr>
        <p:spPr>
          <a:xfrm rot="8100000">
            <a:off x="1159307" y="8445305"/>
            <a:ext cx="2623504" cy="2623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Texto do Título"/>
          <p:cNvSpPr txBox="1">
            <a:spLocks noGrp="1"/>
          </p:cNvSpPr>
          <p:nvPr userDrawn="1">
            <p:ph type="title" hasCustomPrompt="1"/>
          </p:nvPr>
        </p:nvSpPr>
        <p:spPr>
          <a:xfrm>
            <a:off x="1270000" y="1157288"/>
            <a:ext cx="8332383" cy="7550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 Medium"/>
              </a:defRPr>
            </a:lvl1pPr>
          </a:lstStyle>
          <a:p>
            <a:r>
              <a:rPr dirty="0"/>
              <a:t>Texto do Título</a:t>
            </a:r>
          </a:p>
        </p:txBody>
      </p:sp>
      <p:sp>
        <p:nvSpPr>
          <p:cNvPr id="7" name="Nível de Corpo Um…"/>
          <p:cNvSpPr txBox="1">
            <a:spLocks noGrp="1"/>
          </p:cNvSpPr>
          <p:nvPr userDrawn="1">
            <p:ph type="body" sz="quarter" idx="1" hasCustomPrompt="1"/>
          </p:nvPr>
        </p:nvSpPr>
        <p:spPr>
          <a:xfrm>
            <a:off x="1270001" y="3477857"/>
            <a:ext cx="5615992" cy="1908790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2pPr>
            <a:lvl3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3pPr>
            <a:lvl4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4pPr>
            <a:lvl5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5pPr>
          </a:lstStyle>
          <a:p>
            <a:pPr algn="l"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Subtítulo</a:t>
            </a:r>
          </a:p>
          <a:p>
            <a:pPr algn="l"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 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Autor</a:t>
            </a:r>
          </a:p>
          <a:p>
            <a:pPr algn="l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Palestrante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00/00/0000 - </a:t>
            </a:r>
            <a:r>
              <a:rPr lang="pt-BR" b="0" cap="none" dirty="0"/>
              <a:t>Versão X</a:t>
            </a:r>
          </a:p>
        </p:txBody>
      </p:sp>
      <p:sp>
        <p:nvSpPr>
          <p:cNvPr id="17" name="Triângulo"/>
          <p:cNvSpPr/>
          <p:nvPr userDrawn="1"/>
        </p:nvSpPr>
        <p:spPr>
          <a:xfrm rot="13500000">
            <a:off x="786583" y="1433272"/>
            <a:ext cx="270358" cy="270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178" y="7782010"/>
            <a:ext cx="2874973" cy="124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8959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Clipart Right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47"/>
            <a:ext cx="3034453" cy="519289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9040147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9" y="9040147"/>
            <a:ext cx="3034453" cy="519289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30017" y="1517227"/>
            <a:ext cx="4471565" cy="1083733"/>
          </a:xfrm>
        </p:spPr>
        <p:txBody>
          <a:bodyPr>
            <a:noAutofit/>
          </a:bodyPr>
          <a:lstStyle>
            <a:lvl1pPr>
              <a:defRPr sz="4266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730017" y="2926080"/>
            <a:ext cx="4471565" cy="54186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34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3512" y="510260"/>
            <a:ext cx="12064870" cy="88053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1447" y="1860411"/>
            <a:ext cx="5868833" cy="712329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600354" y="1860409"/>
            <a:ext cx="5870916" cy="345214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600354" y="5529301"/>
            <a:ext cx="5870916" cy="3454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6327" y="9385585"/>
            <a:ext cx="339708" cy="17384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292D750-A3F9-43BC-B0B0-431C70CA2DF6}" type="slidenum">
              <a:rPr lang="en-GB" altLang="en-GB">
                <a:solidFill>
                  <a:srgbClr val="091D5D"/>
                </a:solidFill>
              </a:rPr>
              <a:pPr/>
              <a:t>‹nº›</a:t>
            </a:fld>
            <a:endParaRPr lang="en-GB" altLang="en-GB">
              <a:solidFill>
                <a:srgbClr val="091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3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2DA-AB56-4E68-962C-8E5EBDB54C6A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61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2DA-AB56-4E68-962C-8E5EBDB54C6A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517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2DA-AB56-4E68-962C-8E5EBDB54C6A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664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2DA-AB56-4E68-962C-8E5EBDB54C6A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798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2DA-AB56-4E68-962C-8E5EBDB54C6A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965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2DA-AB56-4E68-962C-8E5EBDB54C6A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94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2DA-AB56-4E68-962C-8E5EBDB54C6A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674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2DA-AB56-4E68-962C-8E5EBDB54C6A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44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exels-photo-157039.jpeg" descr="pexels-photo-157039.jpeg"/>
          <p:cNvPicPr>
            <a:picLocks noChangeAspect="1"/>
          </p:cNvPicPr>
          <p:nvPr userDrawn="1"/>
        </p:nvPicPr>
        <p:blipFill>
          <a:blip r:embed="rId2">
            <a:extLst/>
          </a:blip>
          <a:srcRect r="23848"/>
          <a:stretch>
            <a:fillRect/>
          </a:stretch>
        </p:blipFill>
        <p:spPr>
          <a:xfrm>
            <a:off x="0" y="14474"/>
            <a:ext cx="13004800" cy="972465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riângulo"/>
          <p:cNvSpPr/>
          <p:nvPr userDrawn="1"/>
        </p:nvSpPr>
        <p:spPr>
          <a:xfrm flipH="1">
            <a:off x="3252289" y="0"/>
            <a:ext cx="9757219" cy="9757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" name="Triângulo"/>
          <p:cNvSpPr/>
          <p:nvPr/>
        </p:nvSpPr>
        <p:spPr>
          <a:xfrm>
            <a:off x="711" y="6342488"/>
            <a:ext cx="3421689" cy="342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" name="Triângulo"/>
          <p:cNvSpPr/>
          <p:nvPr/>
        </p:nvSpPr>
        <p:spPr>
          <a:xfrm rot="8100000">
            <a:off x="1159307" y="8445305"/>
            <a:ext cx="2623504" cy="2623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Texto do Título"/>
          <p:cNvSpPr txBox="1">
            <a:spLocks noGrp="1"/>
          </p:cNvSpPr>
          <p:nvPr userDrawn="1">
            <p:ph type="title" hasCustomPrompt="1"/>
          </p:nvPr>
        </p:nvSpPr>
        <p:spPr>
          <a:xfrm>
            <a:off x="1270000" y="1157288"/>
            <a:ext cx="8332383" cy="7550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 Medium"/>
              </a:defRPr>
            </a:lvl1pPr>
          </a:lstStyle>
          <a:p>
            <a:r>
              <a:rPr dirty="0"/>
              <a:t>Texto do Título</a:t>
            </a:r>
          </a:p>
        </p:txBody>
      </p:sp>
      <p:sp>
        <p:nvSpPr>
          <p:cNvPr id="7" name="Nível de Corpo Um…"/>
          <p:cNvSpPr txBox="1">
            <a:spLocks noGrp="1"/>
          </p:cNvSpPr>
          <p:nvPr userDrawn="1">
            <p:ph type="body" sz="quarter" idx="1" hasCustomPrompt="1"/>
          </p:nvPr>
        </p:nvSpPr>
        <p:spPr>
          <a:xfrm>
            <a:off x="1270001" y="3477857"/>
            <a:ext cx="5615992" cy="1908790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2pPr>
            <a:lvl3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3pPr>
            <a:lvl4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4pPr>
            <a:lvl5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5pPr>
          </a:lstStyle>
          <a:p>
            <a:pPr algn="l"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Subtítulo</a:t>
            </a:r>
          </a:p>
          <a:p>
            <a:pPr algn="l"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 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Autor</a:t>
            </a:r>
          </a:p>
          <a:p>
            <a:pPr algn="l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Palestrante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00/00/0000 - </a:t>
            </a:r>
            <a:r>
              <a:rPr lang="pt-BR" b="0" cap="none" dirty="0"/>
              <a:t>Versão X</a:t>
            </a:r>
          </a:p>
        </p:txBody>
      </p:sp>
      <p:sp>
        <p:nvSpPr>
          <p:cNvPr id="17" name="Triângulo"/>
          <p:cNvSpPr/>
          <p:nvPr userDrawn="1"/>
        </p:nvSpPr>
        <p:spPr>
          <a:xfrm rot="13500000">
            <a:off x="786583" y="1433272"/>
            <a:ext cx="270358" cy="270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178" y="7782010"/>
            <a:ext cx="2874973" cy="124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3692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2DA-AB56-4E68-962C-8E5EBDB54C6A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085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2DA-AB56-4E68-962C-8E5EBDB54C6A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425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62DA-AB56-4E68-962C-8E5EBDB54C6A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88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pa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BDD474C9-FEE9-44DC-AF2E-772C83F1B6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" y="-43168"/>
            <a:ext cx="13003378" cy="977633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11" y="-19774"/>
            <a:ext cx="11341189" cy="9753600"/>
          </a:xfrm>
          <a:prstGeom prst="rect">
            <a:avLst/>
          </a:prstGeom>
          <a:gradFill flip="none" rotWithShape="1">
            <a:gsLst>
              <a:gs pos="23000">
                <a:srgbClr val="000D1B">
                  <a:alpha val="45000"/>
                </a:srgbClr>
              </a:gs>
              <a:gs pos="100000">
                <a:srgbClr val="001324">
                  <a:alpha val="0"/>
                </a:srgbClr>
              </a:gs>
            </a:gsLst>
            <a:lin ang="0" scaled="1"/>
            <a:tileRect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Triângulo"/>
          <p:cNvSpPr/>
          <p:nvPr userDrawn="1"/>
        </p:nvSpPr>
        <p:spPr>
          <a:xfrm flipH="1">
            <a:off x="3252289" y="0"/>
            <a:ext cx="9757219" cy="9757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" name="Triângulo"/>
          <p:cNvSpPr/>
          <p:nvPr/>
        </p:nvSpPr>
        <p:spPr>
          <a:xfrm>
            <a:off x="711" y="6342488"/>
            <a:ext cx="3421689" cy="342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" name="Triângulo"/>
          <p:cNvSpPr/>
          <p:nvPr/>
        </p:nvSpPr>
        <p:spPr>
          <a:xfrm rot="8100000">
            <a:off x="1159307" y="8445305"/>
            <a:ext cx="2623504" cy="2623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Texto do Título"/>
          <p:cNvSpPr txBox="1">
            <a:spLocks noGrp="1"/>
          </p:cNvSpPr>
          <p:nvPr userDrawn="1">
            <p:ph type="title" hasCustomPrompt="1"/>
          </p:nvPr>
        </p:nvSpPr>
        <p:spPr>
          <a:xfrm>
            <a:off x="1270000" y="1157288"/>
            <a:ext cx="8332383" cy="7550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 Medium"/>
              </a:defRPr>
            </a:lvl1pPr>
          </a:lstStyle>
          <a:p>
            <a:r>
              <a:rPr dirty="0"/>
              <a:t>Texto do Título</a:t>
            </a:r>
          </a:p>
        </p:txBody>
      </p:sp>
      <p:sp>
        <p:nvSpPr>
          <p:cNvPr id="7" name="Nível de Corpo Um…"/>
          <p:cNvSpPr txBox="1">
            <a:spLocks noGrp="1"/>
          </p:cNvSpPr>
          <p:nvPr userDrawn="1">
            <p:ph type="body" sz="quarter" idx="1" hasCustomPrompt="1"/>
          </p:nvPr>
        </p:nvSpPr>
        <p:spPr>
          <a:xfrm>
            <a:off x="1270001" y="3477857"/>
            <a:ext cx="5615992" cy="1908790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2pPr>
            <a:lvl3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3pPr>
            <a:lvl4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4pPr>
            <a:lvl5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5pPr>
          </a:lstStyle>
          <a:p>
            <a:pPr algn="l"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Subtítulo</a:t>
            </a:r>
          </a:p>
          <a:p>
            <a:pPr algn="l"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 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Autor</a:t>
            </a:r>
          </a:p>
          <a:p>
            <a:pPr algn="l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Palestrante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00/00/0000 - </a:t>
            </a:r>
            <a:r>
              <a:rPr lang="pt-BR" b="0" cap="none" dirty="0"/>
              <a:t>Versão X</a:t>
            </a:r>
          </a:p>
        </p:txBody>
      </p:sp>
      <p:sp>
        <p:nvSpPr>
          <p:cNvPr id="17" name="Triângulo"/>
          <p:cNvSpPr/>
          <p:nvPr userDrawn="1"/>
        </p:nvSpPr>
        <p:spPr>
          <a:xfrm rot="13500000">
            <a:off x="786583" y="1433272"/>
            <a:ext cx="270358" cy="270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178" y="7782010"/>
            <a:ext cx="2874973" cy="124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3107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3004799" cy="9746251"/>
          </a:xfrm>
          <a:prstGeom prst="rect">
            <a:avLst/>
          </a:prstGeom>
          <a:gradFill flip="none" rotWithShape="1">
            <a:gsLst>
              <a:gs pos="16000">
                <a:srgbClr val="0E1840"/>
              </a:gs>
              <a:gs pos="100000">
                <a:srgbClr val="005587"/>
              </a:gs>
            </a:gsLst>
            <a:lin ang="0" scaled="1"/>
            <a:tileRect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Triângulo"/>
          <p:cNvSpPr/>
          <p:nvPr userDrawn="1"/>
        </p:nvSpPr>
        <p:spPr>
          <a:xfrm flipH="1">
            <a:off x="5808836" y="2539628"/>
            <a:ext cx="7213972" cy="7213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" name="Triângulo"/>
          <p:cNvSpPr/>
          <p:nvPr userDrawn="1"/>
        </p:nvSpPr>
        <p:spPr>
          <a:xfrm rot="8100000">
            <a:off x="4992863" y="8502475"/>
            <a:ext cx="2484909" cy="24849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ECA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Texto do Título"/>
          <p:cNvSpPr txBox="1">
            <a:spLocks noGrp="1"/>
          </p:cNvSpPr>
          <p:nvPr>
            <p:ph type="title" hasCustomPrompt="1"/>
          </p:nvPr>
        </p:nvSpPr>
        <p:spPr>
          <a:xfrm>
            <a:off x="1270000" y="1157288"/>
            <a:ext cx="8332383" cy="7550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 Medium"/>
              </a:defRPr>
            </a:lvl1pPr>
          </a:lstStyle>
          <a:p>
            <a:r>
              <a:rPr dirty="0"/>
              <a:t>Texto do Título</a:t>
            </a:r>
          </a:p>
        </p:txBody>
      </p:sp>
      <p:sp>
        <p:nvSpPr>
          <p:cNvPr id="7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3477857"/>
            <a:ext cx="7857375" cy="1908790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2pPr>
            <a:lvl3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3pPr>
            <a:lvl4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4pPr>
            <a:lvl5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5pPr>
          </a:lstStyle>
          <a:p>
            <a:pPr algn="l"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Subtítulo</a:t>
            </a:r>
          </a:p>
          <a:p>
            <a:pPr algn="l"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 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Autor</a:t>
            </a:r>
          </a:p>
          <a:p>
            <a:pPr algn="l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Palestrante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00/00/0000 - </a:t>
            </a:r>
            <a:r>
              <a:rPr lang="pt-BR" b="0" cap="none" dirty="0"/>
              <a:t>Versão X</a:t>
            </a:r>
          </a:p>
        </p:txBody>
      </p:sp>
      <p:sp>
        <p:nvSpPr>
          <p:cNvPr id="8" name="Triângulo"/>
          <p:cNvSpPr/>
          <p:nvPr userDrawn="1"/>
        </p:nvSpPr>
        <p:spPr>
          <a:xfrm>
            <a:off x="711" y="4915313"/>
            <a:ext cx="4830938" cy="4830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BC3EE">
              <a:alpha val="8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" name="Triângulo"/>
          <p:cNvSpPr/>
          <p:nvPr userDrawn="1"/>
        </p:nvSpPr>
        <p:spPr>
          <a:xfrm rot="8100000">
            <a:off x="1306905" y="7909927"/>
            <a:ext cx="3704014" cy="3704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E2C6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" name="Forma"/>
          <p:cNvSpPr/>
          <p:nvPr userDrawn="1"/>
        </p:nvSpPr>
        <p:spPr>
          <a:xfrm>
            <a:off x="9589061" y="1607377"/>
            <a:ext cx="3423444" cy="3416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55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45"/>
                </a:lnTo>
                <a:lnTo>
                  <a:pt x="2155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" name="Forma"/>
          <p:cNvSpPr/>
          <p:nvPr userDrawn="1"/>
        </p:nvSpPr>
        <p:spPr>
          <a:xfrm>
            <a:off x="11393127" y="4036"/>
            <a:ext cx="1630441" cy="16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4" y="21600"/>
                </a:lnTo>
                <a:lnTo>
                  <a:pt x="21600" y="2157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1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Triângulo"/>
          <p:cNvSpPr/>
          <p:nvPr userDrawn="1"/>
        </p:nvSpPr>
        <p:spPr>
          <a:xfrm rot="18900000">
            <a:off x="10183673" y="-1179190"/>
            <a:ext cx="2343751" cy="2343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BC3E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Triângulo"/>
          <p:cNvSpPr/>
          <p:nvPr userDrawn="1"/>
        </p:nvSpPr>
        <p:spPr>
          <a:xfrm rot="13500000">
            <a:off x="786583" y="1433272"/>
            <a:ext cx="270358" cy="270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D1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178" y="7782010"/>
            <a:ext cx="2874973" cy="124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6592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18067" y="1253063"/>
            <a:ext cx="11768668" cy="7882471"/>
          </a:xfrm>
          <a:prstGeom prst="rect">
            <a:avLst/>
          </a:prstGeom>
        </p:spPr>
        <p:txBody>
          <a:bodyPr lIns="38100" tIns="38100" rIns="38100" bIns="38100">
            <a:normAutofit/>
          </a:bodyPr>
          <a:lstStyle>
            <a:lvl1pPr marL="0" indent="0">
              <a:buClr>
                <a:srgbClr val="FFD12E"/>
              </a:buClr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500" indent="0">
              <a:buClr>
                <a:srgbClr val="FFD12E"/>
              </a:buClr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89000" indent="0">
              <a:buClr>
                <a:srgbClr val="FFD12E"/>
              </a:buClr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33500" indent="0">
              <a:buClr>
                <a:srgbClr val="FFD12E"/>
              </a:buClr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778000" indent="0">
              <a:buClr>
                <a:srgbClr val="FFD12E"/>
              </a:buClr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pt-BR" dirty="0"/>
              <a:t>Conteúdo</a:t>
            </a:r>
            <a:endParaRPr dirty="0"/>
          </a:p>
        </p:txBody>
      </p:sp>
      <p:sp>
        <p:nvSpPr>
          <p:cNvPr id="5" name="Retângulo"/>
          <p:cNvSpPr/>
          <p:nvPr userDrawn="1"/>
        </p:nvSpPr>
        <p:spPr>
          <a:xfrm>
            <a:off x="0" y="0"/>
            <a:ext cx="13004800" cy="635000"/>
          </a:xfrm>
          <a:prstGeom prst="rect">
            <a:avLst/>
          </a:prstGeom>
          <a:gradFill>
            <a:gsLst>
              <a:gs pos="0">
                <a:srgbClr val="07286B"/>
              </a:gs>
              <a:gs pos="100000">
                <a:srgbClr val="0187B1"/>
              </a:gs>
            </a:gsLst>
            <a:lin ang="810000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CA07"/>
                </a:solidFill>
              </a:defRPr>
            </a:pPr>
            <a:endParaRPr/>
          </a:p>
        </p:txBody>
      </p:sp>
      <p:sp>
        <p:nvSpPr>
          <p:cNvPr id="117" name="Texto do Título"/>
          <p:cNvSpPr txBox="1">
            <a:spLocks noGrp="1"/>
          </p:cNvSpPr>
          <p:nvPr>
            <p:ph type="title"/>
          </p:nvPr>
        </p:nvSpPr>
        <p:spPr>
          <a:xfrm>
            <a:off x="618066" y="0"/>
            <a:ext cx="12386734" cy="635000"/>
          </a:xfrm>
          <a:prstGeom prst="rect">
            <a:avLst/>
          </a:prstGeom>
        </p:spPr>
        <p:txBody>
          <a:bodyPr lIns="38100" tIns="38100" rIns="38100" bIns="38100" anchor="ctr">
            <a:normAutofit/>
          </a:bodyPr>
          <a:lstStyle>
            <a:lvl1pPr algn="l">
              <a:defRPr sz="26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dirty="0"/>
              <a:t>Texto do Título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437" y="134214"/>
            <a:ext cx="1168361" cy="3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4661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onteúd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18067" y="1253063"/>
            <a:ext cx="11768668" cy="7882471"/>
          </a:xfrm>
          <a:prstGeom prst="rect">
            <a:avLst/>
          </a:prstGeom>
        </p:spPr>
        <p:txBody>
          <a:bodyPr lIns="38100" tIns="38100" rIns="38100" bIns="38100">
            <a:normAutofit/>
          </a:bodyPr>
          <a:lstStyle>
            <a:lvl1pPr marL="342900" indent="-342900">
              <a:buClr>
                <a:srgbClr val="FFD12E"/>
              </a:buClr>
              <a:buFont typeface="Arial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864305" indent="-419805">
              <a:buClr>
                <a:srgbClr val="FFD12E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308805" indent="-419805">
              <a:buClr>
                <a:srgbClr val="FFD12E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53305" indent="-419805">
              <a:buClr>
                <a:srgbClr val="FFD12E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97805" indent="-419805">
              <a:buClr>
                <a:srgbClr val="FFD12E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dirty="0"/>
              <a:t>Nível de Corpo Um</a:t>
            </a:r>
          </a:p>
          <a:p>
            <a:pPr lvl="1"/>
            <a:r>
              <a:rPr dirty="0"/>
              <a:t>Nível de Corpo Dois</a:t>
            </a:r>
          </a:p>
          <a:p>
            <a:pPr lvl="2"/>
            <a:r>
              <a:rPr dirty="0"/>
              <a:t>Nível de Corpo Três</a:t>
            </a:r>
          </a:p>
          <a:p>
            <a:pPr lvl="3"/>
            <a:r>
              <a:rPr dirty="0"/>
              <a:t>Nível de Corpo Quatro</a:t>
            </a:r>
          </a:p>
          <a:p>
            <a:pPr lvl="4"/>
            <a:r>
              <a:rPr dirty="0"/>
              <a:t>Nível de Corpo Cinco</a:t>
            </a:r>
          </a:p>
        </p:txBody>
      </p:sp>
      <p:sp>
        <p:nvSpPr>
          <p:cNvPr id="5" name="Retângulo"/>
          <p:cNvSpPr/>
          <p:nvPr userDrawn="1"/>
        </p:nvSpPr>
        <p:spPr>
          <a:xfrm>
            <a:off x="0" y="0"/>
            <a:ext cx="13004800" cy="635000"/>
          </a:xfrm>
          <a:prstGeom prst="rect">
            <a:avLst/>
          </a:prstGeom>
          <a:gradFill>
            <a:gsLst>
              <a:gs pos="0">
                <a:srgbClr val="07286B"/>
              </a:gs>
              <a:gs pos="100000">
                <a:srgbClr val="0187B1"/>
              </a:gs>
            </a:gsLst>
            <a:lin ang="810000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CA07"/>
                </a:solidFill>
              </a:defRPr>
            </a:pPr>
            <a:endParaRPr/>
          </a:p>
        </p:txBody>
      </p:sp>
      <p:sp>
        <p:nvSpPr>
          <p:cNvPr id="117" name="Texto do Título"/>
          <p:cNvSpPr txBox="1">
            <a:spLocks noGrp="1"/>
          </p:cNvSpPr>
          <p:nvPr>
            <p:ph type="title"/>
          </p:nvPr>
        </p:nvSpPr>
        <p:spPr>
          <a:xfrm>
            <a:off x="618066" y="0"/>
            <a:ext cx="12386734" cy="635000"/>
          </a:xfrm>
          <a:prstGeom prst="rect">
            <a:avLst/>
          </a:prstGeom>
        </p:spPr>
        <p:txBody>
          <a:bodyPr lIns="38100" tIns="38100" rIns="38100" bIns="38100" anchor="ctr">
            <a:normAutofit/>
          </a:bodyPr>
          <a:lstStyle>
            <a:lvl1pPr algn="l">
              <a:defRPr sz="26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dirty="0"/>
              <a:t>Texto do Título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437" y="134214"/>
            <a:ext cx="1168361" cy="3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907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rgbClr val="102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"/>
          <p:cNvSpPr/>
          <p:nvPr userDrawn="1"/>
        </p:nvSpPr>
        <p:spPr>
          <a:xfrm flipH="1">
            <a:off x="5808836" y="2539628"/>
            <a:ext cx="7213972" cy="7213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Triângulo"/>
          <p:cNvSpPr/>
          <p:nvPr userDrawn="1"/>
        </p:nvSpPr>
        <p:spPr>
          <a:xfrm rot="8100000">
            <a:off x="4992863" y="8502475"/>
            <a:ext cx="2484909" cy="24849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ECA3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Texto do Título"/>
          <p:cNvSpPr txBox="1">
            <a:spLocks noGrp="1"/>
          </p:cNvSpPr>
          <p:nvPr>
            <p:ph type="title" hasCustomPrompt="1"/>
          </p:nvPr>
        </p:nvSpPr>
        <p:spPr>
          <a:xfrm>
            <a:off x="1270000" y="1157288"/>
            <a:ext cx="7857375" cy="7550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 Medium"/>
              </a:defRPr>
            </a:lvl1pPr>
          </a:lstStyle>
          <a:p>
            <a:r>
              <a:rPr lang="pt-BR" dirty="0"/>
              <a:t>Obrigado.</a:t>
            </a:r>
            <a:endParaRPr dirty="0"/>
          </a:p>
        </p:txBody>
      </p:sp>
      <p:sp>
        <p:nvSpPr>
          <p:cNvPr id="7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2231031"/>
            <a:ext cx="7857375" cy="1908790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2pPr>
            <a:lvl3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3pPr>
            <a:lvl4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4pPr>
            <a:lvl5pPr marL="0" indent="0" algn="l">
              <a:spcBef>
                <a:spcPts val="0"/>
              </a:spcBef>
              <a:buSzTx/>
              <a:buNone/>
              <a:defRPr sz="37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Helvetica Neue"/>
              </a:defRPr>
            </a:lvl5pPr>
          </a:lstStyle>
          <a:p>
            <a:pPr algn="l">
              <a:defRPr sz="2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/>
              <a:t>Autor</a:t>
            </a:r>
            <a:endParaRPr lang="pt-BR" dirty="0"/>
          </a:p>
          <a:p>
            <a:pPr algn="l">
              <a:def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Palestrante</a:t>
            </a:r>
          </a:p>
          <a:p>
            <a:pPr algn="l">
              <a:defRPr sz="20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dirty="0"/>
              <a:t>00/00/0000 - </a:t>
            </a:r>
            <a:r>
              <a:rPr lang="pt-BR" b="0" cap="none" dirty="0"/>
              <a:t>Versão X</a:t>
            </a:r>
          </a:p>
        </p:txBody>
      </p:sp>
      <p:sp>
        <p:nvSpPr>
          <p:cNvPr id="8" name="Triângulo"/>
          <p:cNvSpPr/>
          <p:nvPr userDrawn="1"/>
        </p:nvSpPr>
        <p:spPr>
          <a:xfrm>
            <a:off x="711" y="4915313"/>
            <a:ext cx="4830938" cy="4830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BC3EE">
              <a:alpha val="8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" name="Triângulo"/>
          <p:cNvSpPr/>
          <p:nvPr userDrawn="1"/>
        </p:nvSpPr>
        <p:spPr>
          <a:xfrm rot="8100000">
            <a:off x="1306905" y="7909927"/>
            <a:ext cx="3704014" cy="3704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" name="Forma"/>
          <p:cNvSpPr/>
          <p:nvPr userDrawn="1"/>
        </p:nvSpPr>
        <p:spPr>
          <a:xfrm>
            <a:off x="9589061" y="1607377"/>
            <a:ext cx="3423444" cy="3416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55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45"/>
                </a:lnTo>
                <a:lnTo>
                  <a:pt x="2155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" name="Forma"/>
          <p:cNvSpPr/>
          <p:nvPr userDrawn="1"/>
        </p:nvSpPr>
        <p:spPr>
          <a:xfrm>
            <a:off x="11393127" y="4036"/>
            <a:ext cx="1630441" cy="16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4" y="21600"/>
                </a:lnTo>
                <a:lnTo>
                  <a:pt x="21600" y="2157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1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Triângulo"/>
          <p:cNvSpPr/>
          <p:nvPr userDrawn="1"/>
        </p:nvSpPr>
        <p:spPr>
          <a:xfrm rot="18900000">
            <a:off x="10204938" y="-1179190"/>
            <a:ext cx="2343751" cy="2343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BC3E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Triângulo"/>
          <p:cNvSpPr/>
          <p:nvPr userDrawn="1"/>
        </p:nvSpPr>
        <p:spPr>
          <a:xfrm rot="13500000">
            <a:off x="786583" y="1433272"/>
            <a:ext cx="270358" cy="270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D1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178" y="7782010"/>
            <a:ext cx="2874973" cy="124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6884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9040147"/>
            <a:ext cx="3034453" cy="519289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9040147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9" y="9040147"/>
            <a:ext cx="3034453" cy="519289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0241" y="390601"/>
            <a:ext cx="11704321" cy="1018256"/>
          </a:xfrm>
        </p:spPr>
        <p:txBody>
          <a:bodyPr>
            <a:normAutofit/>
          </a:bodyPr>
          <a:lstStyle>
            <a:lvl1pPr algn="l">
              <a:defRPr sz="398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24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47"/>
            <a:ext cx="3034453" cy="519289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9040147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9" y="9040147"/>
            <a:ext cx="3034453" cy="519289"/>
          </a:xfrm>
          <a:prstGeom prst="rect">
            <a:avLst/>
          </a:prstGeo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9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Nível de Corpo Um</a:t>
            </a:r>
          </a:p>
          <a:p>
            <a:pPr lvl="1"/>
            <a:r>
              <a:rPr dirty="0"/>
              <a:t>Nível de Corpo Dois</a:t>
            </a:r>
          </a:p>
          <a:p>
            <a:pPr lvl="2"/>
            <a:r>
              <a:rPr dirty="0"/>
              <a:t>Nível de Corpo Três</a:t>
            </a:r>
          </a:p>
          <a:p>
            <a:pPr lvl="3"/>
            <a:r>
              <a:rPr dirty="0"/>
              <a:t>Nível de Corpo Quatro</a:t>
            </a:r>
          </a:p>
          <a:p>
            <a:pPr lvl="4"/>
            <a:r>
              <a:rPr dirty="0"/>
              <a:t>Nível de Corpo Cinco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3" r:id="rId2"/>
    <p:sldLayoutId id="2147483694" r:id="rId3"/>
    <p:sldLayoutId id="2147483664" r:id="rId4"/>
    <p:sldLayoutId id="2147483671" r:id="rId5"/>
    <p:sldLayoutId id="2147483670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med"/>
  <p:hf hd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 charset="0"/>
          <a:ea typeface="Calibri" charset="0"/>
          <a:cs typeface="Calibri" charset="0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B62DA-AB56-4E68-962C-8E5EBDB54C6A}" type="datetimeFigureOut">
              <a:rPr lang="pt-BR" smtClean="0"/>
              <a:t>12/12/2018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1C2F9-CBEA-43CA-82E7-C9D7AB6C60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69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3241F87A-7B06-4F9E-9DB4-6AF9CD3F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218248"/>
            <a:ext cx="8332383" cy="755046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 e melhores práticas para garantir a segurança financeira nas operações do mercado de energia</a:t>
            </a:r>
            <a:br>
              <a: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P&amp;D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Texto 2">
            <a:extLst>
              <a:ext uri="{FF2B5EF4-FFF2-40B4-BE49-F238E27FC236}">
                <a16:creationId xmlns="" xmlns:a16="http://schemas.microsoft.com/office/drawing/2014/main" id="{5E8B4EB9-AAEC-48BE-A61B-08BAC391B41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70000" y="5700125"/>
            <a:ext cx="5615992" cy="1908790"/>
          </a:xfrm>
        </p:spPr>
        <p:txBody>
          <a:bodyPr>
            <a:normAutofit/>
          </a:bodyPr>
          <a:lstStyle/>
          <a:p>
            <a:r>
              <a:rPr lang="pt-BR" dirty="0" err="1"/>
              <a:t>ArY</a:t>
            </a:r>
            <a:r>
              <a:rPr lang="pt-BR" dirty="0"/>
              <a:t> PINTO</a:t>
            </a:r>
          </a:p>
          <a:p>
            <a:r>
              <a:rPr lang="pt-BR" b="0" cap="none" dirty="0"/>
              <a:t>Conselheiro</a:t>
            </a:r>
          </a:p>
          <a:p>
            <a:endParaRPr lang="pt-BR" b="0" cap="none" dirty="0"/>
          </a:p>
          <a:p>
            <a:r>
              <a:rPr lang="pt-BR" b="0" cap="none" dirty="0"/>
              <a:t>12/12/2018</a:t>
            </a:r>
          </a:p>
        </p:txBody>
      </p:sp>
    </p:spTree>
    <p:extLst>
      <p:ext uri="{BB962C8B-B14F-4D97-AF65-F5344CB8AC3E}">
        <p14:creationId xmlns:p14="http://schemas.microsoft.com/office/powerpoint/2010/main" val="209356163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25982B91-72C8-4F75-B639-8D563CDCF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37" y="635000"/>
            <a:ext cx="8837726" cy="881823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65E443B6-17B3-4DDC-99B0-0FC26605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Garantias Financeiras – Mecanismos vigentes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C493A986-0D21-42C0-8F05-60D06ED18C6E}"/>
              </a:ext>
            </a:extLst>
          </p:cNvPr>
          <p:cNvSpPr/>
          <p:nvPr/>
        </p:nvSpPr>
        <p:spPr>
          <a:xfrm>
            <a:off x="6767844" y="1781384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REN 622/14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06713C6F-A71B-4365-9F88-DC45B2213DE7}"/>
              </a:ext>
            </a:extLst>
          </p:cNvPr>
          <p:cNvSpPr/>
          <p:nvPr/>
        </p:nvSpPr>
        <p:spPr>
          <a:xfrm>
            <a:off x="5410483" y="2511898"/>
            <a:ext cx="4636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01625" algn="l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Aporte de Garantias Financeiras </a:t>
            </a:r>
            <a:b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14 a 20 dias antes da liquidação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97AF584E-A0A1-42F5-BB70-A74432C9B311}"/>
              </a:ext>
            </a:extLst>
          </p:cNvPr>
          <p:cNvSpPr/>
          <p:nvPr/>
        </p:nvSpPr>
        <p:spPr>
          <a:xfrm>
            <a:off x="5410483" y="3280676"/>
            <a:ext cx="3856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01625" algn="l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Verificada a falta de lastro, a CCEE reduz os montantes dos contratos de venda/cessão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DB5DE950-9A2F-46F5-BC0D-8B08568083F2}"/>
              </a:ext>
            </a:extLst>
          </p:cNvPr>
          <p:cNvSpPr/>
          <p:nvPr/>
        </p:nvSpPr>
        <p:spPr>
          <a:xfrm>
            <a:off x="7612787" y="4856328"/>
            <a:ext cx="2416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Decreto 5.163/04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CB53D016-8508-4FC1-B6D3-F415C50AC9C0}"/>
              </a:ext>
            </a:extLst>
          </p:cNvPr>
          <p:cNvSpPr/>
          <p:nvPr/>
        </p:nvSpPr>
        <p:spPr>
          <a:xfrm>
            <a:off x="7338574" y="5400758"/>
            <a:ext cx="325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01625" algn="l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falta de lastro, considerada a média móvel dos 12 meses anteriores, causa incidência de penalidade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58F213F2-6876-40A7-B1C3-2A3D817A8F74}"/>
              </a:ext>
            </a:extLst>
          </p:cNvPr>
          <p:cNvSpPr/>
          <p:nvPr/>
        </p:nvSpPr>
        <p:spPr>
          <a:xfrm>
            <a:off x="5648688" y="6139421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REN 545/13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97988358-ACCE-451D-A457-741139EFCF60}"/>
              </a:ext>
            </a:extLst>
          </p:cNvPr>
          <p:cNvSpPr/>
          <p:nvPr/>
        </p:nvSpPr>
        <p:spPr>
          <a:xfrm>
            <a:off x="3398982" y="6622115"/>
            <a:ext cx="38561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01625" algn="r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inadimplência de qualquer liquidação financeira causa: (i) o bloqueio do acesso direto ao CliqCCEE; (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 início de procedimento de desligamento por descumprimento de obrigação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CEBA5C97-697C-46BA-ADD2-804724BFDA46}"/>
              </a:ext>
            </a:extLst>
          </p:cNvPr>
          <p:cNvSpPr/>
          <p:nvPr/>
        </p:nvSpPr>
        <p:spPr>
          <a:xfrm>
            <a:off x="3468540" y="2369565"/>
            <a:ext cx="1932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 </a:t>
            </a: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552/02 e REN 545/13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CFE16194-873B-407B-87DA-6248A6754E19}"/>
              </a:ext>
            </a:extLst>
          </p:cNvPr>
          <p:cNvSpPr/>
          <p:nvPr/>
        </p:nvSpPr>
        <p:spPr>
          <a:xfrm>
            <a:off x="2536598" y="3170687"/>
            <a:ext cx="28586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01625" algn="r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inadimplência corrente é rateada mensalmente pelos credores e, com o desligamento do inadimplente, entre todos os agentes por votos (além da rescisão contratual – bilateral)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="" xmlns:a16="http://schemas.microsoft.com/office/drawing/2014/main" id="{7BC42656-860B-44F7-878C-CB4AD8F55B96}"/>
              </a:ext>
            </a:extLst>
          </p:cNvPr>
          <p:cNvGrpSpPr/>
          <p:nvPr/>
        </p:nvGrpSpPr>
        <p:grpSpPr>
          <a:xfrm>
            <a:off x="3379636" y="2621535"/>
            <a:ext cx="6667500" cy="4762500"/>
            <a:chOff x="3379636" y="2621535"/>
            <a:chExt cx="6667500" cy="4762500"/>
          </a:xfrm>
        </p:grpSpPr>
        <p:pic>
          <p:nvPicPr>
            <p:cNvPr id="23" name="Picture 4" descr="Resultado de imagem para icone judiciario">
              <a:extLst>
                <a:ext uri="{FF2B5EF4-FFF2-40B4-BE49-F238E27FC236}">
                  <a16:creationId xmlns="" xmlns:a16="http://schemas.microsoft.com/office/drawing/2014/main" id="{A6B400AF-80E7-41AB-AD7D-C8F80F2F4C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636" y="2621535"/>
              <a:ext cx="666750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CaixaDeTexto 23">
              <a:extLst>
                <a:ext uri="{FF2B5EF4-FFF2-40B4-BE49-F238E27FC236}">
                  <a16:creationId xmlns="" xmlns:a16="http://schemas.microsoft.com/office/drawing/2014/main" id="{D719CBAD-7043-4E3D-8F17-532127C54AE6}"/>
                </a:ext>
              </a:extLst>
            </p:cNvPr>
            <p:cNvSpPr txBox="1"/>
            <p:nvPr/>
          </p:nvSpPr>
          <p:spPr>
            <a:xfrm>
              <a:off x="5788034" y="2950126"/>
              <a:ext cx="1545295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Liminares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="" xmlns:a16="http://schemas.microsoft.com/office/drawing/2014/main" id="{26D7404B-F71F-445E-8347-F583B6D61682}"/>
                </a:ext>
              </a:extLst>
            </p:cNvPr>
            <p:cNvSpPr txBox="1"/>
            <p:nvPr/>
          </p:nvSpPr>
          <p:spPr>
            <a:xfrm>
              <a:off x="5524343" y="6436938"/>
              <a:ext cx="212878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t-BR" sz="28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Judicialização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9740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6F3B69E4-BC49-429F-BC09-050F10A2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Garantias Financeiras – Aplicação do modelo vigente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D6ABCCE7-5043-4A82-98E8-80C8E5DBB0C9}"/>
              </a:ext>
            </a:extLst>
          </p:cNvPr>
          <p:cNvSpPr txBox="1">
            <a:spLocks/>
          </p:cNvSpPr>
          <p:nvPr/>
        </p:nvSpPr>
        <p:spPr>
          <a:xfrm>
            <a:off x="1025741" y="2720246"/>
            <a:ext cx="6256449" cy="4071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7075" indent="-36512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kern="0" dirty="0">
                <a:solidFill>
                  <a:srgbClr val="0829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– contratos ACL (inclusive venda por varejista);</a:t>
            </a:r>
          </a:p>
          <a:p>
            <a:pPr marL="727075" indent="-36512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kern="0" dirty="0">
                <a:solidFill>
                  <a:srgbClr val="0829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– contratos de leilão de ajuste;</a:t>
            </a:r>
          </a:p>
          <a:p>
            <a:pPr marL="727075" indent="-36512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kern="0" dirty="0">
                <a:solidFill>
                  <a:srgbClr val="0829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 – </a:t>
            </a:r>
            <a:r>
              <a:rPr lang="pt-BR" kern="0" dirty="0" err="1">
                <a:solidFill>
                  <a:srgbClr val="0829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CCEARs</a:t>
            </a:r>
            <a:r>
              <a:rPr lang="pt-BR" kern="0" dirty="0">
                <a:solidFill>
                  <a:srgbClr val="0829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energia existente; e </a:t>
            </a:r>
          </a:p>
          <a:p>
            <a:pPr marL="727075" indent="-36512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kern="0" dirty="0">
                <a:solidFill>
                  <a:srgbClr val="0829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 – demais CCEAR e compra de varejista.</a:t>
            </a:r>
          </a:p>
          <a:p>
            <a:pPr marL="703263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893763" algn="l"/>
              </a:tabLst>
            </a:pPr>
            <a:r>
              <a:rPr lang="pt-BR" kern="0" dirty="0">
                <a:solidFill>
                  <a:srgbClr val="08296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Do registro mais recente para o mais antigo;</a:t>
            </a:r>
          </a:p>
          <a:p>
            <a:pPr marL="703263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893763" algn="l"/>
              </a:tabLst>
            </a:pPr>
            <a:r>
              <a:rPr lang="pt-BR" kern="0" dirty="0">
                <a:solidFill>
                  <a:srgbClr val="08296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CCEAR-D: apenas para exposições do vendedor.</a:t>
            </a:r>
            <a:endParaRPr lang="pt-BR" kern="0" dirty="0">
              <a:solidFill>
                <a:srgbClr val="08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endParaRPr lang="pt-BR" kern="0" dirty="0">
              <a:solidFill>
                <a:srgbClr val="08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>
              <a:spcBef>
                <a:spcPts val="1200"/>
              </a:spcBef>
            </a:pPr>
            <a:endParaRPr lang="pt-BR" sz="2400" b="1" dirty="0">
              <a:solidFill>
                <a:srgbClr val="08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spcBef>
                <a:spcPts val="1200"/>
              </a:spcBef>
            </a:pPr>
            <a:r>
              <a:rPr lang="pt-BR" sz="2400" b="1" dirty="0">
                <a:solidFill>
                  <a:srgbClr val="0829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Ajuste de registro de contrato é causa de desligamento: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000" kern="0" dirty="0">
                <a:solidFill>
                  <a:srgbClr val="0829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3x consecutivas; ou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000" kern="0" dirty="0">
                <a:solidFill>
                  <a:srgbClr val="0829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4x acima de 5% dentro de 12 meses.</a:t>
            </a:r>
          </a:p>
          <a:p>
            <a:pPr algn="just">
              <a:spcAft>
                <a:spcPts val="450"/>
              </a:spcAft>
            </a:pPr>
            <a:endParaRPr lang="pt-BR" b="1" u="sng" kern="0" dirty="0">
              <a:solidFill>
                <a:srgbClr val="08296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A6251E5E-C7C4-47E8-A566-25DB1363C987}"/>
              </a:ext>
            </a:extLst>
          </p:cNvPr>
          <p:cNvSpPr/>
          <p:nvPr/>
        </p:nvSpPr>
        <p:spPr>
          <a:xfrm>
            <a:off x="819725" y="1605935"/>
            <a:ext cx="6462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pt-BR" sz="2400" b="1" dirty="0">
                <a:solidFill>
                  <a:srgbClr val="08296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Ajuste de contrato ocorre após utilização da Garantia Financeira, na seguinte ordem: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066BE858-8EAB-4CB7-82F4-06F3639DCD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4" y="1453217"/>
            <a:ext cx="315864" cy="7670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1206152A-4923-47FE-AB87-E8E987523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1" y="6109712"/>
            <a:ext cx="315864" cy="767098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="" xmlns:a16="http://schemas.microsoft.com/office/drawing/2014/main" id="{EEF5A468-49CC-4C2F-9B95-0564C24BF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46" y="635000"/>
            <a:ext cx="5469254" cy="911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2270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0B82C0A9-DC6C-4B99-B87D-ECCC1F3F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Garantias Financeiras – Desenho </a:t>
            </a:r>
            <a:r>
              <a:rPr lang="pt-BR" dirty="0" smtClean="0"/>
              <a:t>original do </a:t>
            </a:r>
            <a:r>
              <a:rPr lang="pt-BR" dirty="0"/>
              <a:t>modelo vigente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BE74C6AC-E613-406A-A84C-32B4054F7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8" y="1178992"/>
            <a:ext cx="7413015" cy="800657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E8D21C0E-CB4F-4B47-BFA9-CC3F298FFD16}"/>
              </a:ext>
            </a:extLst>
          </p:cNvPr>
          <p:cNvSpPr/>
          <p:nvPr/>
        </p:nvSpPr>
        <p:spPr>
          <a:xfrm>
            <a:off x="6572414" y="1818091"/>
            <a:ext cx="4254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justes de registro de contratos</a:t>
            </a:r>
            <a:endParaRPr lang="pt-BR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42AD9C4E-7AF3-4671-B428-75211C86D6D1}"/>
              </a:ext>
            </a:extLst>
          </p:cNvPr>
          <p:cNvSpPr/>
          <p:nvPr/>
        </p:nvSpPr>
        <p:spPr>
          <a:xfrm>
            <a:off x="6584854" y="2221182"/>
            <a:ext cx="5101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Implementado pelas REN 531/12 e REN 622/14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D4ACDCA1-84BA-4116-8053-83A04CA961CC}"/>
              </a:ext>
            </a:extLst>
          </p:cNvPr>
          <p:cNvSpPr txBox="1"/>
          <p:nvPr/>
        </p:nvSpPr>
        <p:spPr>
          <a:xfrm>
            <a:off x="6572414" y="1243849"/>
            <a:ext cx="322043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Medidas Preventivas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E071DE61-6A61-486A-9CA8-62BE2356EAA8}"/>
              </a:ext>
            </a:extLst>
          </p:cNvPr>
          <p:cNvSpPr txBox="1"/>
          <p:nvPr/>
        </p:nvSpPr>
        <p:spPr>
          <a:xfrm>
            <a:off x="7635613" y="3165284"/>
            <a:ext cx="3282163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Bancos Garantidores e Limite Operacional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685EB2D8-0E51-461A-92A2-6A4881448922}"/>
              </a:ext>
            </a:extLst>
          </p:cNvPr>
          <p:cNvSpPr/>
          <p:nvPr/>
        </p:nvSpPr>
        <p:spPr>
          <a:xfrm>
            <a:off x="7566690" y="4147854"/>
            <a:ext cx="5257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implementado – substituído pelo corte em </a:t>
            </a:r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cadeia </a:t>
            </a:r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cadastro positivo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1CBF132C-CEF0-415F-BF08-B179850BE184}"/>
              </a:ext>
            </a:extLst>
          </p:cNvPr>
          <p:cNvSpPr/>
          <p:nvPr/>
        </p:nvSpPr>
        <p:spPr>
          <a:xfrm>
            <a:off x="7582901" y="4903869"/>
            <a:ext cx="3969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Em discussão nas </a:t>
            </a:r>
            <a:r>
              <a:rPr lang="pt-B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APs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42/14 e 43/14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9D479F89-D551-47D7-AAD1-2DD1C974B4D6}"/>
              </a:ext>
            </a:extLst>
          </p:cNvPr>
          <p:cNvSpPr txBox="1"/>
          <p:nvPr/>
        </p:nvSpPr>
        <p:spPr>
          <a:xfrm>
            <a:off x="7622549" y="5744484"/>
            <a:ext cx="328216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Fundo Garantidor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92992057-F60F-477F-88C0-CB1EC1EA2946}"/>
              </a:ext>
            </a:extLst>
          </p:cNvPr>
          <p:cNvSpPr/>
          <p:nvPr/>
        </p:nvSpPr>
        <p:spPr>
          <a:xfrm>
            <a:off x="7569837" y="6224176"/>
            <a:ext cx="5552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Assegurar pagamento de inadimplências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CBEFD099-37D1-496F-B22D-75FB04E3F15D}"/>
              </a:ext>
            </a:extLst>
          </p:cNvPr>
          <p:cNvSpPr/>
          <p:nvPr/>
        </p:nvSpPr>
        <p:spPr>
          <a:xfrm>
            <a:off x="7566690" y="6654385"/>
            <a:ext cx="2188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Não implementada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740458D4-8AD6-48D9-AEB3-7FAC42C942D5}"/>
              </a:ext>
            </a:extLst>
          </p:cNvPr>
          <p:cNvSpPr txBox="1"/>
          <p:nvPr/>
        </p:nvSpPr>
        <p:spPr>
          <a:xfrm>
            <a:off x="6608136" y="7587285"/>
            <a:ext cx="328216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Loss</a:t>
            </a:r>
            <a:r>
              <a:rPr kumimoji="0" lang="pt-BR" sz="2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</a:t>
            </a:r>
            <a:r>
              <a:rPr kumimoji="0" lang="pt-BR" sz="2800" b="1" i="0" u="none" strike="noStrike" cap="none" spc="0" normalizeH="0" baseline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Sharing</a:t>
            </a: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7EE54CA4-6917-49C4-B919-FCDC5DC6D172}"/>
              </a:ext>
            </a:extLst>
          </p:cNvPr>
          <p:cNvSpPr/>
          <p:nvPr/>
        </p:nvSpPr>
        <p:spPr>
          <a:xfrm>
            <a:off x="6555425" y="8066977"/>
            <a:ext cx="6021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Deveria suportar apenas eventuais resquícios após os três estágios</a:t>
            </a:r>
            <a:endParaRPr lang="pt-BR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31DF2A6C-A6C4-419F-A642-9BD36BDEF875}"/>
              </a:ext>
            </a:extLst>
          </p:cNvPr>
          <p:cNvSpPr txBox="1"/>
          <p:nvPr/>
        </p:nvSpPr>
        <p:spPr>
          <a:xfrm>
            <a:off x="4712546" y="958124"/>
            <a:ext cx="1872308" cy="2226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38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Webdings" panose="05030102010509060703" pitchFamily="18" charset="2"/>
                <a:sym typeface="Helvetica Light"/>
              </a:rPr>
              <a:t>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DC265E73-0B50-419B-8B54-575661325D55}"/>
              </a:ext>
            </a:extLst>
          </p:cNvPr>
          <p:cNvSpPr txBox="1"/>
          <p:nvPr/>
        </p:nvSpPr>
        <p:spPr>
          <a:xfrm>
            <a:off x="6289939" y="3296880"/>
            <a:ext cx="63639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96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Algerian" panose="04020705040A02060702" pitchFamily="82" charset="0"/>
                <a:sym typeface="Helvetica Light"/>
              </a:rPr>
              <a:t>?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207BD217-3829-456D-9F35-343E57B15017}"/>
              </a:ext>
            </a:extLst>
          </p:cNvPr>
          <p:cNvSpPr txBox="1"/>
          <p:nvPr/>
        </p:nvSpPr>
        <p:spPr>
          <a:xfrm>
            <a:off x="6296426" y="5379001"/>
            <a:ext cx="63639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96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lgerian" panose="04020705040A02060702" pitchFamily="82" charset="0"/>
                <a:sym typeface="Helvetica Light"/>
              </a:rPr>
              <a:t>?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C2C32CB0-6E32-4002-B2CA-7EBDD85900D6}"/>
              </a:ext>
            </a:extLst>
          </p:cNvPr>
          <p:cNvSpPr txBox="1"/>
          <p:nvPr/>
        </p:nvSpPr>
        <p:spPr>
          <a:xfrm>
            <a:off x="5352028" y="7214039"/>
            <a:ext cx="500137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9600" b="0" i="0" u="none" strike="noStrike" cap="none" spc="0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lgerian" panose="04020705040A02060702" pitchFamily="82" charset="0"/>
                <a:sym typeface="Helvetica Light"/>
              </a:rPr>
              <a:t>!</a:t>
            </a:r>
            <a:endParaRPr kumimoji="0" lang="pt-BR" sz="9600" b="0" i="0" u="none" strike="noStrike" cap="none" spc="0" normalizeH="0" baseline="0" dirty="0">
              <a:ln>
                <a:noFill/>
              </a:ln>
              <a:solidFill>
                <a:srgbClr val="00B0F0"/>
              </a:solidFill>
              <a:effectLst/>
              <a:uFillTx/>
              <a:latin typeface="Algerian" panose="04020705040A02060702" pitchFamily="82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2573594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F41A1FE5-2AB0-4ECA-814C-5BAD638C6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Garantias Financeiras – Discussões regulatórias e legais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7FE7F1B7-8F79-4BC6-AC57-CBCB5970B138}"/>
              </a:ext>
            </a:extLst>
          </p:cNvPr>
          <p:cNvSpPr/>
          <p:nvPr/>
        </p:nvSpPr>
        <p:spPr>
          <a:xfrm>
            <a:off x="841533" y="2843937"/>
            <a:ext cx="5475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pt-B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Corte em Cadeia e Cadastro Positivo -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Audiências Públicas de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2016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ainda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abertas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E56C5DF1-E30A-4EFE-A92C-2E64A5D01229}"/>
              </a:ext>
            </a:extLst>
          </p:cNvPr>
          <p:cNvSpPr/>
          <p:nvPr/>
        </p:nvSpPr>
        <p:spPr>
          <a:xfrm>
            <a:off x="841533" y="4031096"/>
            <a:ext cx="54757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Alteração do rateio da inadimplência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Audiência Pública nº 50/17 propõe ratear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votos (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mais apenas entre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credores),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o objetivo de ampliar rol de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impactados. Ainda em aberto, prevista na Agenda Regulatória 2019-2020</a:t>
            </a:r>
            <a:endParaRPr lang="pt-B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ABF4C1E3-2505-421C-BA90-6275A9206F66}"/>
              </a:ext>
            </a:extLst>
          </p:cNvPr>
          <p:cNvSpPr/>
          <p:nvPr/>
        </p:nvSpPr>
        <p:spPr>
          <a:xfrm>
            <a:off x="897518" y="6042713"/>
            <a:ext cx="54197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 33/17 e PL 1917/15 -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Preveem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possibilidade de aporte prévio de recursos (garantia online) e chamada diária.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Estabelecem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prazo para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estudos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 </a:t>
            </a:r>
            <a:r>
              <a:rPr lang="pt-BR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clearing</a:t>
            </a:r>
            <a:r>
              <a:rPr lang="pt-BR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até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dezembro/2020</a:t>
            </a:r>
            <a:endParaRPr lang="pt-B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07A360A4-4B95-4027-BE09-D8C2A1E5A815}"/>
              </a:ext>
            </a:extLst>
          </p:cNvPr>
          <p:cNvSpPr/>
          <p:nvPr/>
        </p:nvSpPr>
        <p:spPr>
          <a:xfrm>
            <a:off x="841534" y="1390184"/>
            <a:ext cx="5738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 Operacional Mínimo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Suspenso pelo despacho 2.718/15, após bancos desistirem de participar. Fundo Garantidor também foi descartado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C1F518A1-3D57-4032-96BC-FED6DB2387AC}"/>
              </a:ext>
            </a:extLst>
          </p:cNvPr>
          <p:cNvSpPr/>
          <p:nvPr/>
        </p:nvSpPr>
        <p:spPr>
          <a:xfrm>
            <a:off x="899157" y="7748513"/>
            <a:ext cx="60869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pt-B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Outras discussões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CCEE estuda melhorias possíveis apenas com alterações regulatórias (mantendo o arcabouço legal vigente)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695920B2-FC51-451F-B09A-C0CF94FD1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4" y="1462834"/>
            <a:ext cx="315864" cy="7670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633F16D3-5F4F-4B21-BB64-C48B51CF3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4" y="2784725"/>
            <a:ext cx="315864" cy="76709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0A9D031D-C1D1-40F4-8187-34EF15BCB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4" y="4092201"/>
            <a:ext cx="315864" cy="76709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33A46883-C79F-42BF-86C6-6B59AF3B8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4" y="6042713"/>
            <a:ext cx="315864" cy="76709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2598ACF5-18E1-4450-BA8B-69C02411E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4" y="7810965"/>
            <a:ext cx="315864" cy="76709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="" xmlns:a16="http://schemas.microsoft.com/office/drawing/2014/main" id="{ABAFCDBD-A85E-439F-A91F-57D43B7E8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25" y="635000"/>
            <a:ext cx="6317275" cy="911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125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4EDE3130-09FC-4492-8058-9D6CF2716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23"/>
            <a:ext cx="13004800" cy="911765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0A04C14-3566-45FA-8E11-DA21E6D61E65}"/>
              </a:ext>
            </a:extLst>
          </p:cNvPr>
          <p:cNvSpPr txBox="1">
            <a:spLocks/>
          </p:cNvSpPr>
          <p:nvPr/>
        </p:nvSpPr>
        <p:spPr>
          <a:xfrm>
            <a:off x="389466" y="3211946"/>
            <a:ext cx="6780261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pt-BR" sz="5500" dirty="0">
                <a:solidFill>
                  <a:srgbClr val="FFFF00"/>
                </a:solidFill>
              </a:rPr>
              <a:t>Segurança de Mercado</a:t>
            </a:r>
          </a:p>
          <a:p>
            <a:pPr hangingPunct="1"/>
            <a:r>
              <a:rPr lang="pt-BR" sz="3300" dirty="0"/>
              <a:t>Propostas para evolução</a:t>
            </a:r>
          </a:p>
        </p:txBody>
      </p:sp>
    </p:spTree>
    <p:extLst>
      <p:ext uri="{BB962C8B-B14F-4D97-AF65-F5344CB8AC3E}">
        <p14:creationId xmlns:p14="http://schemas.microsoft.com/office/powerpoint/2010/main" val="427050880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FFA3E530-D81E-40D2-A701-8492754B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Novas propostas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893C4CE-7D57-47D2-A7CF-111879D320A6}"/>
              </a:ext>
            </a:extLst>
          </p:cNvPr>
          <p:cNvSpPr txBox="1"/>
          <p:nvPr/>
        </p:nvSpPr>
        <p:spPr>
          <a:xfrm>
            <a:off x="728120" y="1169836"/>
            <a:ext cx="876880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Aprimoramento dos</a:t>
            </a:r>
            <a:r>
              <a:rPr kumimoji="0" lang="pt-BR" sz="2400" b="1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</a:t>
            </a:r>
            <a:r>
              <a:rPr kumimoji="0" lang="pt-BR" sz="24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Contratos </a:t>
            </a:r>
            <a:r>
              <a:rPr kumimoji="0" lang="pt-BR" sz="2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de Constituição de Garantias - CCGs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0F69FEDF-EC18-4BC0-B551-D36ADFCDB5B7}"/>
              </a:ext>
            </a:extLst>
          </p:cNvPr>
          <p:cNvSpPr/>
          <p:nvPr/>
        </p:nvSpPr>
        <p:spPr>
          <a:xfrm>
            <a:off x="1318490" y="2046696"/>
            <a:ext cx="9384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há uma obrigatoriedade para que o comprador indique como Conta Centralizadora a sua Conta Corrente, que tem o recebimento direto dos recursos provenientes das tarifas de fornecimento de serviços públicos de distribuição de energia elétrica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BAF37381-5054-4582-9EB1-42C285FD841A}"/>
              </a:ext>
            </a:extLst>
          </p:cNvPr>
          <p:cNvSpPr/>
          <p:nvPr/>
        </p:nvSpPr>
        <p:spPr>
          <a:xfrm>
            <a:off x="1318490" y="3441564"/>
            <a:ext cx="9384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CCG possui diversas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obrigações para os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vendedores, compradores e banco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gestor; entretanto, contrato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prevê mecanismos robustos para penalizações em caso de descumprimento de obrigações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DBEC9925-3F0F-44D0-964D-F12487E63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0" y="2158113"/>
            <a:ext cx="315864" cy="7670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A45D3723-67EC-4191-B1CB-BAE4B2932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0" y="3565846"/>
            <a:ext cx="315864" cy="76709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9485C21F-03D9-4EEA-B386-8C8285223AB0}"/>
              </a:ext>
            </a:extLst>
          </p:cNvPr>
          <p:cNvSpPr txBox="1"/>
          <p:nvPr/>
        </p:nvSpPr>
        <p:spPr>
          <a:xfrm>
            <a:off x="873592" y="5097095"/>
            <a:ext cx="503342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Aporte Diário de Garantias Financeiras</a:t>
            </a: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5635032F-A3AC-4E3F-8413-5A0755820767}"/>
              </a:ext>
            </a:extLst>
          </p:cNvPr>
          <p:cNvSpPr txBox="1"/>
          <p:nvPr/>
        </p:nvSpPr>
        <p:spPr>
          <a:xfrm>
            <a:off x="1463961" y="5908413"/>
            <a:ext cx="9384145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>
              <a:defRPr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Previsão de fechamento diário de posições mediante aporte de garantias tende a reduzir o risco de inadimplência nas liquidações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36A86CB2-53BC-4938-9CFA-EF15BC391B70}"/>
              </a:ext>
            </a:extLst>
          </p:cNvPr>
          <p:cNvSpPr txBox="1"/>
          <p:nvPr/>
        </p:nvSpPr>
        <p:spPr>
          <a:xfrm>
            <a:off x="1463962" y="6955693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>
              <a:defRPr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Funciona como estímulo para contratação antecipada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13A8F2AF-6C7B-4CAA-8E16-98DA83753548}"/>
              </a:ext>
            </a:extLst>
          </p:cNvPr>
          <p:cNvSpPr/>
          <p:nvPr/>
        </p:nvSpPr>
        <p:spPr>
          <a:xfrm>
            <a:off x="2806676" y="7710698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l"/>
            <a:r>
              <a:rPr lang="pt-B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Recursos: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Garantia Física ou Geração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Contratos de Compra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Aporte financeiro</a:t>
            </a:r>
          </a:p>
          <a:p>
            <a:pPr lvl="2" algn="l"/>
            <a:endParaRPr lang="pt-B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pt-B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8CBEA8ED-EED9-4B73-A9A4-6C389B242465}"/>
              </a:ext>
            </a:extLst>
          </p:cNvPr>
          <p:cNvSpPr/>
          <p:nvPr/>
        </p:nvSpPr>
        <p:spPr>
          <a:xfrm>
            <a:off x="7027122" y="7703248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l"/>
            <a:r>
              <a:rPr lang="pt-B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Requisitos:</a:t>
            </a:r>
          </a:p>
          <a:p>
            <a:pPr marL="342900" lvl="2" indent="-342900" algn="l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Contratos de Venda</a:t>
            </a:r>
          </a:p>
          <a:p>
            <a:pPr marL="342900" lvl="2" indent="-342900" algn="l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Consumo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A6A65124-E747-4746-865F-D6FF3D469D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" y="5897294"/>
            <a:ext cx="315864" cy="76709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8E014726-2BEF-4A76-85C5-A2ABF8F426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6" y="6944540"/>
            <a:ext cx="315864" cy="76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6130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07EFC0D9-6B2B-4159-838F-C70B0300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Novas propostas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FFC28CAA-C08D-4F8F-BD57-45CF5D0D8327}"/>
              </a:ext>
            </a:extLst>
          </p:cNvPr>
          <p:cNvSpPr txBox="1"/>
          <p:nvPr/>
        </p:nvSpPr>
        <p:spPr>
          <a:xfrm>
            <a:off x="871246" y="1169836"/>
            <a:ext cx="23307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Cadastro Positivo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6C9DBA2F-E207-4A40-99D4-9B3F228B5D0E}"/>
              </a:ext>
            </a:extLst>
          </p:cNvPr>
          <p:cNvSpPr/>
          <p:nvPr/>
        </p:nvSpPr>
        <p:spPr>
          <a:xfrm>
            <a:off x="1318490" y="1883579"/>
            <a:ext cx="9384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l"/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Somente a SERASA encaminhou proposta técnica-comercial para o desenvolvimento do cadastro positivo (investimento envolvido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R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$ 4 milhões a R$ 6 milhões)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8237AE2-2875-4A3A-9EFD-39D2B9BEBB5D}"/>
              </a:ext>
            </a:extLst>
          </p:cNvPr>
          <p:cNvSpPr/>
          <p:nvPr/>
        </p:nvSpPr>
        <p:spPr>
          <a:xfrm>
            <a:off x="1318489" y="2984360"/>
            <a:ext cx="97374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Sugestões: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Participação opcional (transparência e ganho de escala)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Criação do Cadastro Positivo pela CCEE –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dados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internos da CCEE e consulta ao Bureau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0861FB41-BCB7-4345-BBF7-2DF7C8D04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0" y="1846383"/>
            <a:ext cx="315864" cy="76709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71D90DE8-541E-4946-8EAC-5ECC552BC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0" y="3108642"/>
            <a:ext cx="315864" cy="76709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47143" b="1"/>
          <a:stretch/>
        </p:blipFill>
        <p:spPr>
          <a:xfrm>
            <a:off x="0" y="4629150"/>
            <a:ext cx="13004800" cy="458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59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ço Reservado para Conteúdo 3">
            <a:extLst>
              <a:ext uri="{FF2B5EF4-FFF2-40B4-BE49-F238E27FC236}">
                <a16:creationId xmlns="" xmlns:a16="http://schemas.microsoft.com/office/drawing/2014/main" id="{F9019090-8250-43DE-8143-94A9BAA553B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32" y="4957477"/>
            <a:ext cx="3685117" cy="239993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7965B60A-0197-4B98-899B-21B4ECB25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Calculadora de Risco para os agentes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61F60F59-ED23-4B83-BCD0-408F571D3A94}"/>
              </a:ext>
            </a:extLst>
          </p:cNvPr>
          <p:cNvSpPr/>
          <p:nvPr/>
        </p:nvSpPr>
        <p:spPr>
          <a:xfrm>
            <a:off x="1951078" y="7674742"/>
            <a:ext cx="6865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Métrica: </a:t>
            </a:r>
            <a:r>
              <a:rPr lang="pt-BR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CVaR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 base nos 2.000 cenários do PLD e GSF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Sobra:  cenários de PLD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baixo;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Falta: cenários de PLD elevado)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A639851E-FFD1-4CF5-80C4-90F9096EF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74" y="1237333"/>
            <a:ext cx="315864" cy="76709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31062C8D-8BE4-4DE0-ADB8-ADAB818D763F}"/>
              </a:ext>
            </a:extLst>
          </p:cNvPr>
          <p:cNvSpPr txBox="1"/>
          <p:nvPr/>
        </p:nvSpPr>
        <p:spPr>
          <a:xfrm>
            <a:off x="1853338" y="1420827"/>
            <a:ext cx="1089702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>
              <a:defRPr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Calculado para os meses futuros, </a:t>
            </a:r>
            <a:r>
              <a:rPr lang="pt-BR" dirty="0" smtClean="0"/>
              <a:t>considerando </a:t>
            </a:r>
            <a:r>
              <a:rPr lang="pt-BR" dirty="0"/>
              <a:t>apenas </a:t>
            </a:r>
            <a:r>
              <a:rPr lang="pt-BR" dirty="0" smtClean="0"/>
              <a:t>contratos </a:t>
            </a:r>
            <a:r>
              <a:rPr lang="pt-BR" b="1" dirty="0" smtClean="0"/>
              <a:t>validados</a:t>
            </a:r>
            <a:r>
              <a:rPr lang="pt-BR" dirty="0" smtClean="0"/>
              <a:t> e exposições do MCP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7654D70F-96F9-4B41-AB52-AD3683024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401" y="2218562"/>
            <a:ext cx="5796776" cy="92667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62AEF489-7094-4901-922D-0E70E626D720}"/>
              </a:ext>
            </a:extLst>
          </p:cNvPr>
          <p:cNvSpPr txBox="1"/>
          <p:nvPr/>
        </p:nvSpPr>
        <p:spPr>
          <a:xfrm>
            <a:off x="1951078" y="4877945"/>
            <a:ext cx="662142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>
              <a:defRPr sz="2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pt-BR" dirty="0"/>
              <a:t>Índice de Risco de Mercado corresponde ao </a:t>
            </a:r>
            <a:r>
              <a:rPr lang="pt-BR" dirty="0" err="1"/>
              <a:t>CVaR</a:t>
            </a:r>
            <a:r>
              <a:rPr lang="pt-BR" dirty="0"/>
              <a:t> dos resultados com 95% de </a:t>
            </a:r>
            <a:r>
              <a:rPr lang="pt-BR" dirty="0" smtClean="0"/>
              <a:t>confiança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5501" y="3244911"/>
            <a:ext cx="7074530" cy="96288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="" xmlns:a16="http://schemas.microsoft.com/office/drawing/2014/main" id="{A639851E-FFD1-4CF5-80C4-90F9096EF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74" y="4660025"/>
            <a:ext cx="315864" cy="76709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A639851E-FFD1-4CF5-80C4-90F9096EF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74" y="7641254"/>
            <a:ext cx="315864" cy="76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14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="" xmlns:a16="http://schemas.microsoft.com/office/drawing/2014/main" id="{7965B60A-0197-4B98-899B-21B4ECB2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6" y="0"/>
            <a:ext cx="12386734" cy="635000"/>
          </a:xfrm>
        </p:spPr>
        <p:txBody>
          <a:bodyPr/>
          <a:lstStyle/>
          <a:p>
            <a:r>
              <a:rPr lang="pt-BR" dirty="0"/>
              <a:t>Calculadora de Risco para os agentes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16B4DDAC-73BE-49E0-9E7F-1F90A362A70A}"/>
              </a:ext>
            </a:extLst>
          </p:cNvPr>
          <p:cNvSpPr/>
          <p:nvPr/>
        </p:nvSpPr>
        <p:spPr>
          <a:xfrm>
            <a:off x="1745924" y="8769662"/>
            <a:ext cx="85410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simulações realizadas por</a:t>
            </a:r>
            <a:endParaRPr lang="pt-B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03072" y="5400789"/>
            <a:ext cx="9750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Disponível no menu do Conteúdo Exclusivo, Simuladores, Calculadora de Risco </a:t>
            </a:r>
            <a:r>
              <a:rPr lang="pt-BR" sz="20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CVaR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20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49851A81-8232-49C5-9DD8-BEF04C766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70" y="5217295"/>
            <a:ext cx="315864" cy="76709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16B4DDAC-73BE-49E0-9E7F-1F90A362A70A}"/>
              </a:ext>
            </a:extLst>
          </p:cNvPr>
          <p:cNvSpPr/>
          <p:nvPr/>
        </p:nvSpPr>
        <p:spPr>
          <a:xfrm>
            <a:off x="1803072" y="6542472"/>
            <a:ext cx="8941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Calculadora disponível no site da CCEE para auxiliar os agentes na avaliação do risco de exposição no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MCP</a:t>
            </a:r>
            <a:endParaRPr lang="pt-B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49851A81-8232-49C5-9DD8-BEF04C766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70" y="6542472"/>
            <a:ext cx="315864" cy="767098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705334" y="7811947"/>
            <a:ext cx="14734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377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546714" y="8234714"/>
            <a:ext cx="14734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119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039244" y="8762973"/>
            <a:ext cx="4981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agentes 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15/</a:t>
            </a:r>
            <a:r>
              <a:rPr lang="pt-BR" sz="20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</a:t>
            </a:r>
            <a:r>
              <a:rPr lang="pt-B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até 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07/dez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713AD403-0DB3-45A1-B2C3-37E8B692E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485" y="915324"/>
            <a:ext cx="8477464" cy="40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861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C6DFBDCD-4CC9-48C3-8A07-3C6D4BD8C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066"/>
            <a:ext cx="13004800" cy="913670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DDF893AF-45C0-4651-B5EC-1EF492A10CD7}"/>
              </a:ext>
            </a:extLst>
          </p:cNvPr>
          <p:cNvSpPr txBox="1">
            <a:spLocks/>
          </p:cNvSpPr>
          <p:nvPr/>
        </p:nvSpPr>
        <p:spPr>
          <a:xfrm>
            <a:off x="1808023" y="7392943"/>
            <a:ext cx="9455726" cy="221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pt-BR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Finais</a:t>
            </a:r>
            <a:endParaRPr lang="pt-BR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0009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Associados CCEE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="" xmlns:a16="http://schemas.microsoft.com/office/drawing/2014/main" id="{87EB5CC2-FEF1-465B-A9F8-B5FE3652A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78" y="697346"/>
            <a:ext cx="12465248" cy="8998206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="" xmlns:a16="http://schemas.microsoft.com/office/drawing/2014/main" id="{E7830C47-D8F1-4F5A-96A1-B10277C4A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" y="1240693"/>
            <a:ext cx="7111866" cy="2728634"/>
          </a:xfrm>
          <a:prstGeom prst="rect">
            <a:avLst/>
          </a:prstGeom>
        </p:spPr>
      </p:pic>
      <p:sp>
        <p:nvSpPr>
          <p:cNvPr id="39" name="CaixaDeTexto 2">
            <a:extLst>
              <a:ext uri="{FF2B5EF4-FFF2-40B4-BE49-F238E27FC236}">
                <a16:creationId xmlns="" xmlns:a16="http://schemas.microsoft.com/office/drawing/2014/main" id="{1D097222-118A-4262-8F3F-F7CD9C0B8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8563" y="738910"/>
            <a:ext cx="20534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rgbClr val="000000"/>
                </a:solidFill>
                <a:cs typeface="Arial" panose="020B0604020202020204" pitchFamily="34" charset="0"/>
              </a:rPr>
              <a:t>Última posição: </a:t>
            </a:r>
            <a:r>
              <a:rPr lang="pt-BR" altLang="pt-BR" sz="1400" dirty="0" err="1">
                <a:solidFill>
                  <a:srgbClr val="000000"/>
                </a:solidFill>
                <a:cs typeface="Arial" panose="020B0604020202020204" pitchFamily="34" charset="0"/>
              </a:rPr>
              <a:t>nov</a:t>
            </a:r>
            <a:r>
              <a:rPr lang="pt-BR" altLang="pt-BR" sz="1400" dirty="0">
                <a:solidFill>
                  <a:srgbClr val="000000"/>
                </a:solidFill>
                <a:cs typeface="Arial" panose="020B0604020202020204" pitchFamily="34" charset="0"/>
              </a:rPr>
              <a:t>/18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="" xmlns:a16="http://schemas.microsoft.com/office/drawing/2014/main" id="{C32463F9-5AF0-4923-9710-A593B176B915}"/>
              </a:ext>
            </a:extLst>
          </p:cNvPr>
          <p:cNvSpPr txBox="1"/>
          <p:nvPr/>
        </p:nvSpPr>
        <p:spPr>
          <a:xfrm>
            <a:off x="1042252" y="4962697"/>
            <a:ext cx="563327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Até 2004 era um mercado com 194 participantes</a:t>
            </a:r>
          </a:p>
          <a:p>
            <a:pPr marL="342900" indent="-342900" algn="l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Em 2012, já eram 2.300 agentes associados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Atualmente, são 7.561 empresas no mercado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8713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12483083-34E1-4458-BC84-8D6AF9834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6ACBE5C1-A90C-4D54-B2C5-ED8775C1E9FA}"/>
              </a:ext>
            </a:extLst>
          </p:cNvPr>
          <p:cNvSpPr/>
          <p:nvPr/>
        </p:nvSpPr>
        <p:spPr>
          <a:xfrm>
            <a:off x="6634971" y="1052216"/>
            <a:ext cx="57334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FFC000"/>
              </a:buClr>
              <a:buSzPct val="150000"/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aprimoramento das garantias financeiras  é essencial para todo o </a:t>
            </a:r>
            <a:b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setor, de modo a torná-las mais robustas, especialmente em vista do possível aumento de risco financeiro com a </a:t>
            </a:r>
            <a:r>
              <a:rPr lang="pt-B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abertura do mercado  e eventual centralização </a:t>
            </a: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 contratos de geração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A5852F04-936A-439D-B6F7-E01C330DBA1D}"/>
              </a:ext>
            </a:extLst>
          </p:cNvPr>
          <p:cNvSpPr/>
          <p:nvPr/>
        </p:nvSpPr>
        <p:spPr>
          <a:xfrm>
            <a:off x="6634970" y="4228915"/>
            <a:ext cx="5733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FFC000"/>
              </a:buClr>
              <a:buSzPct val="150000"/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elevada judicialização impacta a segurança de mercado e a eficácia de mecanismos de garantias financeiras. Para evoluções do setor, é primordial </a:t>
            </a:r>
            <a:r>
              <a:rPr lang="pt-B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solucionar </a:t>
            </a: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problema do GSF no mercado </a:t>
            </a:r>
            <a:r>
              <a:rPr lang="pt-B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livre e tornar a regulação mais robusta para reduzir </a:t>
            </a: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liminares </a:t>
            </a:r>
            <a:r>
              <a:rPr lang="pt-BR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judicias</a:t>
            </a:r>
            <a:endParaRPr lang="pt-B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2020903E-02B7-4469-82C9-3D80018880B4}"/>
              </a:ext>
            </a:extLst>
          </p:cNvPr>
          <p:cNvSpPr/>
          <p:nvPr/>
        </p:nvSpPr>
        <p:spPr>
          <a:xfrm>
            <a:off x="6634969" y="7483841"/>
            <a:ext cx="57334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FFC000"/>
              </a:buClr>
              <a:buSzPct val="150000"/>
            </a:pPr>
            <a:r>
              <a:rPr lang="pt-B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CCEE utiliza os mecanismos existentes, com a aplicação de ajustes de contratos e penalidades, além de monitorar a atuação dos agentes e trabalhar na simetria de informações para o mercado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81C84EE9-5CFE-400B-80E1-34C1399E64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16" y="1180647"/>
            <a:ext cx="315864" cy="7670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8F9C28AA-EF1A-4450-AFBC-109CB14F8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42" y="4336562"/>
            <a:ext cx="315864" cy="76709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653D7180-7F87-43FE-889F-DAB2739902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68" y="7634306"/>
            <a:ext cx="315864" cy="7670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55B4893C-1F53-4C56-8537-799557C71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4999"/>
            <a:ext cx="5112327" cy="910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1922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Obrigado!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pt-BR" dirty="0"/>
              <a:t>Ary Pinto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888075" y="3396343"/>
            <a:ext cx="8116725" cy="1632858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pt-BR" sz="2400">
              <a:solidFill>
                <a:srgbClr val="FFFFFF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346" y="3841077"/>
            <a:ext cx="7808880" cy="112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968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E0AA5890-6087-4C59-81C5-AB5C8FC78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Valores Contabilizados</a:t>
            </a:r>
          </a:p>
        </p:txBody>
      </p:sp>
      <p:pic>
        <p:nvPicPr>
          <p:cNvPr id="46" name="Imagem 45">
            <a:extLst>
              <a:ext uri="{FF2B5EF4-FFF2-40B4-BE49-F238E27FC236}">
                <a16:creationId xmlns="" xmlns:a16="http://schemas.microsoft.com/office/drawing/2014/main" id="{7B5512F2-DDE2-498F-8004-15CF056596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0"/>
          <a:stretch/>
        </p:blipFill>
        <p:spPr>
          <a:xfrm>
            <a:off x="1" y="635000"/>
            <a:ext cx="13004800" cy="9118600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="" xmlns:a16="http://schemas.microsoft.com/office/drawing/2014/main" id="{CBDA3207-F84C-439B-8F93-78D5F79255B3}"/>
              </a:ext>
            </a:extLst>
          </p:cNvPr>
          <p:cNvSpPr txBox="1"/>
          <p:nvPr/>
        </p:nvSpPr>
        <p:spPr>
          <a:xfrm>
            <a:off x="2183207" y="5252403"/>
            <a:ext cx="119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hangingPunct="1"/>
            <a:r>
              <a:rPr lang="pt-BR" sz="2400" b="1" kern="1200" dirty="0">
                <a:solidFill>
                  <a:srgbClr val="002060"/>
                </a:solidFill>
                <a:latin typeface="Calibri"/>
              </a:rPr>
              <a:t>MCP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="" xmlns:a16="http://schemas.microsoft.com/office/drawing/2014/main" id="{6E9A86AA-B407-4D8D-8E7B-7C0A81B871D1}"/>
              </a:ext>
            </a:extLst>
          </p:cNvPr>
          <p:cNvSpPr txBox="1"/>
          <p:nvPr/>
        </p:nvSpPr>
        <p:spPr>
          <a:xfrm>
            <a:off x="3633591" y="4815738"/>
            <a:ext cx="1303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pt-BR" sz="2400" b="1" kern="1200" dirty="0">
                <a:solidFill>
                  <a:srgbClr val="002060"/>
                </a:solidFill>
                <a:latin typeface="Calibri"/>
              </a:rPr>
              <a:t>Cotas de GF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="" xmlns:a16="http://schemas.microsoft.com/office/drawing/2014/main" id="{03326470-8DE8-4301-B6C6-4C08D3FEEF23}"/>
              </a:ext>
            </a:extLst>
          </p:cNvPr>
          <p:cNvSpPr txBox="1"/>
          <p:nvPr/>
        </p:nvSpPr>
        <p:spPr>
          <a:xfrm>
            <a:off x="5167504" y="4835182"/>
            <a:ext cx="1612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pt-BR" sz="2400" b="1" kern="1200" dirty="0">
                <a:solidFill>
                  <a:srgbClr val="002060"/>
                </a:solidFill>
                <a:latin typeface="Calibri"/>
              </a:rPr>
              <a:t>Cotas Nuclear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="" xmlns:a16="http://schemas.microsoft.com/office/drawing/2014/main" id="{6ED3BF92-4CC8-44FF-A479-B0E3C415D1BF}"/>
              </a:ext>
            </a:extLst>
          </p:cNvPr>
          <p:cNvSpPr txBox="1"/>
          <p:nvPr/>
        </p:nvSpPr>
        <p:spPr>
          <a:xfrm>
            <a:off x="7198664" y="5250673"/>
            <a:ext cx="119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hangingPunct="1"/>
            <a:r>
              <a:rPr lang="pt-BR" sz="2400" b="1" kern="1200" dirty="0">
                <a:solidFill>
                  <a:srgbClr val="002060"/>
                </a:solidFill>
                <a:latin typeface="Calibri"/>
              </a:rPr>
              <a:t>MCSD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="" xmlns:a16="http://schemas.microsoft.com/office/drawing/2014/main" id="{FA48A046-C672-4949-BDAF-A519385EF993}"/>
              </a:ext>
            </a:extLst>
          </p:cNvPr>
          <p:cNvSpPr txBox="1"/>
          <p:nvPr/>
        </p:nvSpPr>
        <p:spPr>
          <a:xfrm>
            <a:off x="8758211" y="4835182"/>
            <a:ext cx="1834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pt-BR" sz="2400" b="1" kern="1200" dirty="0">
                <a:solidFill>
                  <a:srgbClr val="002060"/>
                </a:solidFill>
                <a:latin typeface="Calibri"/>
              </a:rPr>
              <a:t>Energia de Reserva*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="" xmlns:a16="http://schemas.microsoft.com/office/drawing/2014/main" id="{EF3CC1D3-A473-46DB-B1CC-2E1FEACE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854" y="8723080"/>
            <a:ext cx="14767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R$ </a:t>
            </a:r>
            <a:r>
              <a:rPr kumimoji="0" lang="pt-BR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27,4 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bi</a:t>
            </a:r>
            <a:endParaRPr kumimoji="0" lang="pt-BR" altLang="pt-B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3" name="Retângulo 12">
            <a:extLst>
              <a:ext uri="{FF2B5EF4-FFF2-40B4-BE49-F238E27FC236}">
                <a16:creationId xmlns="" xmlns:a16="http://schemas.microsoft.com/office/drawing/2014/main" id="{8C87AF41-8EBA-4200-A5E7-18255623A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844" y="7959375"/>
            <a:ext cx="1572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R$ </a:t>
            </a:r>
            <a:r>
              <a:rPr kumimoji="0" lang="pt-BR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11 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bi</a:t>
            </a:r>
            <a:endParaRPr kumimoji="0" lang="pt-BR" altLang="pt-B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="" xmlns:a16="http://schemas.microsoft.com/office/drawing/2014/main" id="{AB427BD7-878D-4E3D-A725-27CDF41494A9}"/>
              </a:ext>
            </a:extLst>
          </p:cNvPr>
          <p:cNvSpPr txBox="1"/>
          <p:nvPr/>
        </p:nvSpPr>
        <p:spPr>
          <a:xfrm>
            <a:off x="10413406" y="5286844"/>
            <a:ext cx="188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pt-BR" sz="2400" b="1" kern="1200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TOTAL</a:t>
            </a:r>
          </a:p>
        </p:txBody>
      </p:sp>
      <p:sp>
        <p:nvSpPr>
          <p:cNvPr id="55" name="Retângulo 12">
            <a:extLst>
              <a:ext uri="{FF2B5EF4-FFF2-40B4-BE49-F238E27FC236}">
                <a16:creationId xmlns="" xmlns:a16="http://schemas.microsoft.com/office/drawing/2014/main" id="{2CD2B420-1AF4-4D55-B6A8-04A6F8648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3137" y="7959375"/>
            <a:ext cx="1740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</a:rPr>
              <a:t>R$ 26,3 bi</a:t>
            </a:r>
            <a:endParaRPr kumimoji="0" lang="pt-BR" altLang="pt-BR" sz="2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6" name="Retângulo 12">
            <a:extLst>
              <a:ext uri="{FF2B5EF4-FFF2-40B4-BE49-F238E27FC236}">
                <a16:creationId xmlns="" xmlns:a16="http://schemas.microsoft.com/office/drawing/2014/main" id="{DA603E50-31A3-4EB7-83B6-576419A61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6409" y="8723080"/>
            <a:ext cx="1687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</a:rPr>
              <a:t>R$ </a:t>
            </a:r>
            <a:r>
              <a:rPr kumimoji="0" lang="pt-BR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</a:rPr>
              <a:t>35,4 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</a:rPr>
              <a:t>bi</a:t>
            </a:r>
            <a:endParaRPr kumimoji="0" lang="pt-BR" altLang="pt-BR" sz="2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7" name="CaixaDeTexto 56">
            <a:extLst>
              <a:ext uri="{FF2B5EF4-FFF2-40B4-BE49-F238E27FC236}">
                <a16:creationId xmlns="" xmlns:a16="http://schemas.microsoft.com/office/drawing/2014/main" id="{1485AD75-5FA2-4C7A-88AD-14AE6C260A2E}"/>
              </a:ext>
            </a:extLst>
          </p:cNvPr>
          <p:cNvSpPr txBox="1"/>
          <p:nvPr/>
        </p:nvSpPr>
        <p:spPr>
          <a:xfrm>
            <a:off x="471408" y="795937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hangingPunct="1"/>
            <a:r>
              <a:rPr lang="pt-BR" sz="2400" b="1" kern="1200" dirty="0">
                <a:solidFill>
                  <a:srgbClr val="002060"/>
                </a:solidFill>
                <a:latin typeface="Calibri"/>
              </a:rPr>
              <a:t>2016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="" xmlns:a16="http://schemas.microsoft.com/office/drawing/2014/main" id="{DCADDC53-9294-4179-A47E-3FCFA48086A0}"/>
              </a:ext>
            </a:extLst>
          </p:cNvPr>
          <p:cNvSpPr txBox="1"/>
          <p:nvPr/>
        </p:nvSpPr>
        <p:spPr>
          <a:xfrm>
            <a:off x="447405" y="872308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hangingPunct="1"/>
            <a:r>
              <a:rPr lang="pt-BR" sz="2400" b="1" kern="1200" dirty="0">
                <a:solidFill>
                  <a:srgbClr val="002060"/>
                </a:solidFill>
                <a:latin typeface="Calibri"/>
              </a:rPr>
              <a:t>2015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="" xmlns:a16="http://schemas.microsoft.com/office/drawing/2014/main" id="{5BD71909-10F9-4123-A181-628E8B79E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974" y="8723080"/>
            <a:ext cx="1532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R$ </a:t>
            </a:r>
            <a:r>
              <a:rPr kumimoji="0" lang="pt-BR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2,7 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bi</a:t>
            </a:r>
            <a:endParaRPr kumimoji="0" lang="pt-BR" altLang="pt-B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0" name="Retângulo 12">
            <a:extLst>
              <a:ext uri="{FF2B5EF4-FFF2-40B4-BE49-F238E27FC236}">
                <a16:creationId xmlns="" xmlns:a16="http://schemas.microsoft.com/office/drawing/2014/main" id="{6442E3C6-97A0-4A8D-BD66-47C3497A3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835" y="7959375"/>
            <a:ext cx="1572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R$ </a:t>
            </a:r>
            <a:r>
              <a:rPr kumimoji="0" lang="pt-BR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6,7 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bi</a:t>
            </a:r>
            <a:endParaRPr kumimoji="0" lang="pt-BR" altLang="pt-B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="" xmlns:a16="http://schemas.microsoft.com/office/drawing/2014/main" id="{547D5983-5614-4530-96E6-E42E15331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248" y="8723080"/>
            <a:ext cx="15475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R$ </a:t>
            </a:r>
            <a:r>
              <a:rPr kumimoji="0" lang="pt-BR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2,1 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bi</a:t>
            </a:r>
            <a:endParaRPr kumimoji="0" lang="pt-BR" altLang="pt-B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2" name="Retângulo 12">
            <a:extLst>
              <a:ext uri="{FF2B5EF4-FFF2-40B4-BE49-F238E27FC236}">
                <a16:creationId xmlns="" xmlns:a16="http://schemas.microsoft.com/office/drawing/2014/main" id="{E1127BBA-FAC2-4EE0-B074-CEF815AB9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602" y="7959375"/>
            <a:ext cx="1572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R$ 2,7 bi</a:t>
            </a:r>
            <a:endParaRPr kumimoji="0" lang="pt-BR" altLang="pt-B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="" xmlns:a16="http://schemas.microsoft.com/office/drawing/2014/main" id="{F397B491-4AF1-48F6-B770-7040FECC8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017" y="8723080"/>
            <a:ext cx="1688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R$ 0,4 bi</a:t>
            </a:r>
            <a:endParaRPr kumimoji="0" lang="pt-BR" altLang="pt-B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4" name="Retângulo 12">
            <a:extLst>
              <a:ext uri="{FF2B5EF4-FFF2-40B4-BE49-F238E27FC236}">
                <a16:creationId xmlns="" xmlns:a16="http://schemas.microsoft.com/office/drawing/2014/main" id="{1C33C111-E76E-48BA-AB28-DEB538DC8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782" y="7959375"/>
            <a:ext cx="1572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R$ 1,6 bi</a:t>
            </a:r>
            <a:endParaRPr kumimoji="0" lang="pt-BR" altLang="pt-B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="" xmlns:a16="http://schemas.microsoft.com/office/drawing/2014/main" id="{67F7BEAC-0E97-43EE-9324-978D57835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3723" y="8723080"/>
            <a:ext cx="1556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R$ 2,8 bi</a:t>
            </a:r>
            <a:endParaRPr kumimoji="0" lang="pt-BR" altLang="pt-B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6" name="Retângulo 12">
            <a:extLst>
              <a:ext uri="{FF2B5EF4-FFF2-40B4-BE49-F238E27FC236}">
                <a16:creationId xmlns="" xmlns:a16="http://schemas.microsoft.com/office/drawing/2014/main" id="{D72D639A-A186-4A5E-A73A-D87D0203D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687" y="7959375"/>
            <a:ext cx="1572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R$ 3,7 bi</a:t>
            </a:r>
            <a:endParaRPr kumimoji="0" lang="pt-BR" altLang="pt-B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7" name="Retângulo 66">
            <a:extLst>
              <a:ext uri="{FF2B5EF4-FFF2-40B4-BE49-F238E27FC236}">
                <a16:creationId xmlns="" xmlns:a16="http://schemas.microsoft.com/office/drawing/2014/main" id="{735FBAB0-BF1E-4E88-A9E5-E6C3AF5A34FF}"/>
              </a:ext>
            </a:extLst>
          </p:cNvPr>
          <p:cNvSpPr/>
          <p:nvPr/>
        </p:nvSpPr>
        <p:spPr>
          <a:xfrm rot="5400000">
            <a:off x="10828247" y="7468689"/>
            <a:ext cx="34070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hangingPunct="1"/>
            <a:r>
              <a:rPr lang="pt-BR" altLang="pt-BR" sz="1600" kern="1200" dirty="0">
                <a:solidFill>
                  <a:srgbClr val="002060"/>
                </a:solidFill>
                <a:latin typeface="Calibri"/>
              </a:rPr>
              <a:t>* Receita de venda paga aos geradores</a:t>
            </a:r>
          </a:p>
        </p:txBody>
      </p:sp>
      <p:sp>
        <p:nvSpPr>
          <p:cNvPr id="68" name="Retângulo 67">
            <a:extLst>
              <a:ext uri="{FF2B5EF4-FFF2-40B4-BE49-F238E27FC236}">
                <a16:creationId xmlns="" xmlns:a16="http://schemas.microsoft.com/office/drawing/2014/main" id="{C0C84FBC-5137-4DB2-A1C0-194120868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204" y="7209494"/>
            <a:ext cx="1576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R$ </a:t>
            </a:r>
            <a:r>
              <a:rPr kumimoji="0" lang="pt-BR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28,4 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bi</a:t>
            </a:r>
          </a:p>
        </p:txBody>
      </p:sp>
      <p:sp>
        <p:nvSpPr>
          <p:cNvPr id="69" name="Retângulo 12">
            <a:extLst>
              <a:ext uri="{FF2B5EF4-FFF2-40B4-BE49-F238E27FC236}">
                <a16:creationId xmlns="" xmlns:a16="http://schemas.microsoft.com/office/drawing/2014/main" id="{2380B5E0-B5BA-45B7-ACAC-47640B4C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8832" y="7209494"/>
            <a:ext cx="1711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</a:rPr>
              <a:t>R$ </a:t>
            </a:r>
            <a:r>
              <a:rPr kumimoji="0" lang="pt-BR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</a:rPr>
              <a:t>43,1 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</a:rPr>
              <a:t>bi</a:t>
            </a:r>
            <a:endParaRPr kumimoji="0" lang="pt-BR" altLang="pt-BR" sz="11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="" xmlns:a16="http://schemas.microsoft.com/office/drawing/2014/main" id="{00750247-3A38-4C99-AD1A-41D5AB95A7B4}"/>
              </a:ext>
            </a:extLst>
          </p:cNvPr>
          <p:cNvSpPr txBox="1"/>
          <p:nvPr/>
        </p:nvSpPr>
        <p:spPr>
          <a:xfrm>
            <a:off x="483375" y="720949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hangingPunct="1"/>
            <a:r>
              <a:rPr lang="pt-BR" sz="2400" b="1" kern="1200" dirty="0">
                <a:solidFill>
                  <a:srgbClr val="002060"/>
                </a:solidFill>
                <a:latin typeface="Calibri"/>
              </a:rPr>
              <a:t>2017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="" xmlns:a16="http://schemas.microsoft.com/office/drawing/2014/main" id="{E87AD7DE-EB3C-48B0-A9A8-2EB2160A1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882" y="7209494"/>
            <a:ext cx="15145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R$ 6,3 bi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="" xmlns:a16="http://schemas.microsoft.com/office/drawing/2014/main" id="{6DAC009C-E6B3-4656-BE9D-1BE69BD0F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3524" y="7209494"/>
            <a:ext cx="1545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R$ 3,1 bi</a:t>
            </a:r>
            <a:endParaRPr kumimoji="0" lang="pt-BR" altLang="pt-BR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3" name="Retângulo 72">
            <a:extLst>
              <a:ext uri="{FF2B5EF4-FFF2-40B4-BE49-F238E27FC236}">
                <a16:creationId xmlns="" xmlns:a16="http://schemas.microsoft.com/office/drawing/2014/main" id="{6A0F488D-829D-43F7-A333-F303642BB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678" y="7209494"/>
            <a:ext cx="1752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R$ 1,2 bi</a:t>
            </a:r>
            <a:endParaRPr kumimoji="0" lang="pt-BR" altLang="pt-BR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4" name="Retângulo 73">
            <a:extLst>
              <a:ext uri="{FF2B5EF4-FFF2-40B4-BE49-F238E27FC236}">
                <a16:creationId xmlns="" xmlns:a16="http://schemas.microsoft.com/office/drawing/2014/main" id="{B717E02A-ED33-4F82-9732-0E2C572D4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7768" y="7209494"/>
            <a:ext cx="1595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R$ 4,0 bi</a:t>
            </a:r>
            <a:endParaRPr kumimoji="0" lang="pt-BR" altLang="pt-BR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cxnSp>
        <p:nvCxnSpPr>
          <p:cNvPr id="75" name="Conector reto 74">
            <a:extLst>
              <a:ext uri="{FF2B5EF4-FFF2-40B4-BE49-F238E27FC236}">
                <a16:creationId xmlns="" xmlns:a16="http://schemas.microsoft.com/office/drawing/2014/main" id="{48677C62-F996-4749-B5A8-890FC6730508}"/>
              </a:ext>
            </a:extLst>
          </p:cNvPr>
          <p:cNvCxnSpPr/>
          <p:nvPr/>
        </p:nvCxnSpPr>
        <p:spPr>
          <a:xfrm>
            <a:off x="1961269" y="5801857"/>
            <a:ext cx="1450747" cy="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76" name="Conector reto 75">
            <a:extLst>
              <a:ext uri="{FF2B5EF4-FFF2-40B4-BE49-F238E27FC236}">
                <a16:creationId xmlns="" xmlns:a16="http://schemas.microsoft.com/office/drawing/2014/main" id="{20E47071-B216-4189-8A25-F4A9A42907EF}"/>
              </a:ext>
            </a:extLst>
          </p:cNvPr>
          <p:cNvCxnSpPr/>
          <p:nvPr/>
        </p:nvCxnSpPr>
        <p:spPr>
          <a:xfrm>
            <a:off x="5279796" y="5832896"/>
            <a:ext cx="1450747" cy="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77" name="Conector reto 76">
            <a:extLst>
              <a:ext uri="{FF2B5EF4-FFF2-40B4-BE49-F238E27FC236}">
                <a16:creationId xmlns="" xmlns:a16="http://schemas.microsoft.com/office/drawing/2014/main" id="{EB555269-E20A-427B-8211-FAC92DB69DBB}"/>
              </a:ext>
            </a:extLst>
          </p:cNvPr>
          <p:cNvCxnSpPr/>
          <p:nvPr/>
        </p:nvCxnSpPr>
        <p:spPr>
          <a:xfrm>
            <a:off x="7056752" y="5836297"/>
            <a:ext cx="1450747" cy="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78" name="Conector reto 77">
            <a:extLst>
              <a:ext uri="{FF2B5EF4-FFF2-40B4-BE49-F238E27FC236}">
                <a16:creationId xmlns="" xmlns:a16="http://schemas.microsoft.com/office/drawing/2014/main" id="{EE35BCC7-B0BF-4D8E-83A5-F65325263630}"/>
              </a:ext>
            </a:extLst>
          </p:cNvPr>
          <p:cNvCxnSpPr/>
          <p:nvPr/>
        </p:nvCxnSpPr>
        <p:spPr>
          <a:xfrm>
            <a:off x="8890713" y="5836297"/>
            <a:ext cx="1450747" cy="0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79" name="Conector reto 78">
            <a:extLst>
              <a:ext uri="{FF2B5EF4-FFF2-40B4-BE49-F238E27FC236}">
                <a16:creationId xmlns="" xmlns:a16="http://schemas.microsoft.com/office/drawing/2014/main" id="{CA698E6E-41E4-4BFC-80BA-16855F670F0A}"/>
              </a:ext>
            </a:extLst>
          </p:cNvPr>
          <p:cNvCxnSpPr/>
          <p:nvPr/>
        </p:nvCxnSpPr>
        <p:spPr>
          <a:xfrm>
            <a:off x="3686281" y="5810081"/>
            <a:ext cx="1245283" cy="13077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80" name="Conector reto 79">
            <a:extLst>
              <a:ext uri="{FF2B5EF4-FFF2-40B4-BE49-F238E27FC236}">
                <a16:creationId xmlns="" xmlns:a16="http://schemas.microsoft.com/office/drawing/2014/main" id="{20C875AB-39BA-410E-8171-E7ABD9FEA25B}"/>
              </a:ext>
            </a:extLst>
          </p:cNvPr>
          <p:cNvCxnSpPr/>
          <p:nvPr/>
        </p:nvCxnSpPr>
        <p:spPr>
          <a:xfrm>
            <a:off x="10631366" y="5836297"/>
            <a:ext cx="1450747" cy="0"/>
          </a:xfrm>
          <a:prstGeom prst="line">
            <a:avLst/>
          </a:prstGeom>
          <a:noFill/>
          <a:ln w="381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</p:cxnSp>
      <p:sp>
        <p:nvSpPr>
          <p:cNvPr id="81" name="Retângulo 80">
            <a:extLst>
              <a:ext uri="{FF2B5EF4-FFF2-40B4-BE49-F238E27FC236}">
                <a16:creationId xmlns="" xmlns:a16="http://schemas.microsoft.com/office/drawing/2014/main" id="{E820E05B-8DF3-459B-8B4A-FF54EB3BC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718" y="6399942"/>
            <a:ext cx="1576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R$ </a:t>
            </a:r>
            <a:r>
              <a:rPr kumimoji="0" lang="pt-BR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29,5 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bi</a:t>
            </a:r>
          </a:p>
        </p:txBody>
      </p:sp>
      <p:sp>
        <p:nvSpPr>
          <p:cNvPr id="82" name="Retângulo 12">
            <a:extLst>
              <a:ext uri="{FF2B5EF4-FFF2-40B4-BE49-F238E27FC236}">
                <a16:creationId xmlns="" xmlns:a16="http://schemas.microsoft.com/office/drawing/2014/main" id="{B158E1BB-6EE2-48B8-8F9E-FD5061B3D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5345" y="6399942"/>
            <a:ext cx="1747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</a:rPr>
              <a:t>R$ </a:t>
            </a:r>
            <a:r>
              <a:rPr kumimoji="0" lang="pt-BR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</a:rPr>
              <a:t>44,1 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</a:rPr>
              <a:t>bi</a:t>
            </a:r>
            <a:endParaRPr kumimoji="0" lang="pt-BR" altLang="pt-BR" sz="11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3" name="CaixaDeTexto 82">
            <a:extLst>
              <a:ext uri="{FF2B5EF4-FFF2-40B4-BE49-F238E27FC236}">
                <a16:creationId xmlns="" xmlns:a16="http://schemas.microsoft.com/office/drawing/2014/main" id="{4776C099-102D-4E9C-9371-C50FCA733A49}"/>
              </a:ext>
            </a:extLst>
          </p:cNvPr>
          <p:cNvSpPr txBox="1"/>
          <p:nvPr/>
        </p:nvSpPr>
        <p:spPr>
          <a:xfrm>
            <a:off x="469889" y="6290344"/>
            <a:ext cx="8414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hangingPunct="1"/>
            <a:r>
              <a:rPr lang="pt-BR" sz="2400" b="1" kern="1200" dirty="0">
                <a:solidFill>
                  <a:srgbClr val="002060"/>
                </a:solidFill>
                <a:latin typeface="Calibri"/>
              </a:rPr>
              <a:t>2018</a:t>
            </a:r>
          </a:p>
          <a:p>
            <a:pPr defTabSz="914400" hangingPunct="1"/>
            <a:r>
              <a:rPr lang="pt-BR" altLang="pt-BR" sz="1400" b="1" kern="1200" dirty="0">
                <a:solidFill>
                  <a:srgbClr val="002060"/>
                </a:solidFill>
                <a:latin typeface="Calibri"/>
              </a:rPr>
              <a:t>(</a:t>
            </a:r>
            <a:r>
              <a:rPr lang="pt-BR" altLang="pt-BR" sz="1400" b="1" kern="1200" dirty="0" err="1" smtClean="0">
                <a:solidFill>
                  <a:srgbClr val="002060"/>
                </a:solidFill>
                <a:latin typeface="Calibri"/>
              </a:rPr>
              <a:t>jan</a:t>
            </a:r>
            <a:r>
              <a:rPr lang="pt-BR" altLang="pt-BR" sz="1400" b="1" kern="1200" dirty="0" smtClean="0">
                <a:solidFill>
                  <a:srgbClr val="002060"/>
                </a:solidFill>
                <a:latin typeface="Calibri"/>
              </a:rPr>
              <a:t>-out)</a:t>
            </a:r>
            <a:endParaRPr lang="pt-BR" altLang="pt-BR" sz="3200" b="1" kern="12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4" name="Retângulo 83">
            <a:extLst>
              <a:ext uri="{FF2B5EF4-FFF2-40B4-BE49-F238E27FC236}">
                <a16:creationId xmlns="" xmlns:a16="http://schemas.microsoft.com/office/drawing/2014/main" id="{6AD52B6E-BBEB-4DC7-BA60-41589C35A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397" y="6399942"/>
            <a:ext cx="1571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R$ </a:t>
            </a:r>
            <a:r>
              <a:rPr kumimoji="0" lang="pt-BR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6,9 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bi</a:t>
            </a:r>
          </a:p>
        </p:txBody>
      </p:sp>
      <p:sp>
        <p:nvSpPr>
          <p:cNvPr id="85" name="Retângulo 84">
            <a:extLst>
              <a:ext uri="{FF2B5EF4-FFF2-40B4-BE49-F238E27FC236}">
                <a16:creationId xmlns="" xmlns:a16="http://schemas.microsoft.com/office/drawing/2014/main" id="{72201379-0F64-47E8-8E46-375B2165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039" y="6399942"/>
            <a:ext cx="1545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R$ </a:t>
            </a:r>
            <a:r>
              <a:rPr kumimoji="0" lang="pt-BR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2,8 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bi</a:t>
            </a:r>
            <a:endParaRPr kumimoji="0" lang="pt-BR" altLang="pt-BR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6" name="Retângulo 85">
            <a:extLst>
              <a:ext uri="{FF2B5EF4-FFF2-40B4-BE49-F238E27FC236}">
                <a16:creationId xmlns="" xmlns:a16="http://schemas.microsoft.com/office/drawing/2014/main" id="{250A1534-A8D4-4B39-8A87-4DCFF5B3C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9193" y="6399942"/>
            <a:ext cx="1752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R$ </a:t>
            </a:r>
            <a:r>
              <a:rPr kumimoji="0" lang="pt-BR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1,1</a:t>
            </a:r>
            <a:r>
              <a:rPr kumimoji="0" lang="pt-BR" altLang="pt-BR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 b</a:t>
            </a:r>
            <a:r>
              <a:rPr kumimoji="0" lang="pt-BR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i</a:t>
            </a:r>
            <a:endParaRPr kumimoji="0" lang="pt-BR" altLang="pt-BR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7" name="Retângulo 86">
            <a:extLst>
              <a:ext uri="{FF2B5EF4-FFF2-40B4-BE49-F238E27FC236}">
                <a16:creationId xmlns="" xmlns:a16="http://schemas.microsoft.com/office/drawing/2014/main" id="{200A14BB-C1A0-4301-8912-C1CA9AE95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4283" y="6399942"/>
            <a:ext cx="1595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R$ </a:t>
            </a:r>
            <a:r>
              <a:rPr kumimoji="0" lang="pt-BR" alt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3,8 </a:t>
            </a: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</a:rPr>
              <a:t>bi</a:t>
            </a:r>
            <a:endParaRPr kumimoji="0" lang="pt-BR" altLang="pt-BR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280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C693B63E-2581-4566-B28E-FB670335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Liquidação do Mercado de Curto Prazo </a:t>
            </a:r>
            <a:r>
              <a:rPr lang="pt-BR" dirty="0" smtClean="0"/>
              <a:t>(out/18</a:t>
            </a:r>
            <a:r>
              <a:rPr lang="pt-BR" dirty="0"/>
              <a:t>)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="" xmlns:a16="http://schemas.microsoft.com/office/drawing/2014/main" id="{C1DCB5D2-3C3D-4F0D-B12A-5FE20B5C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36" t="13347" r="4922" b="52081"/>
          <a:stretch/>
        </p:blipFill>
        <p:spPr>
          <a:xfrm>
            <a:off x="8768444" y="1534884"/>
            <a:ext cx="3429000" cy="2351315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61" y="1044619"/>
            <a:ext cx="12143429" cy="75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179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5366979D-6EA5-4094-9219-BD4F77B8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Impactos das liminares do GSF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="" xmlns:a16="http://schemas.microsoft.com/office/drawing/2014/main" id="{0F3D0BBB-30E2-49FA-B71B-25C221EF1A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669184"/>
              </p:ext>
            </p:extLst>
          </p:nvPr>
        </p:nvGraphicFramePr>
        <p:xfrm>
          <a:off x="434578" y="2698632"/>
          <a:ext cx="11639658" cy="481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75847013-D659-431C-95B4-B4ADF2A97060}"/>
              </a:ext>
            </a:extLst>
          </p:cNvPr>
          <p:cNvSpPr txBox="1"/>
          <p:nvPr/>
        </p:nvSpPr>
        <p:spPr>
          <a:xfrm>
            <a:off x="618066" y="3004234"/>
            <a:ext cx="451886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Valores em aberto por conta de liminares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7945ADAC-DBF8-439D-A5BE-FC90CEE57B14}"/>
              </a:ext>
            </a:extLst>
          </p:cNvPr>
          <p:cNvCxnSpPr/>
          <p:nvPr/>
        </p:nvCxnSpPr>
        <p:spPr>
          <a:xfrm>
            <a:off x="9538855" y="3811461"/>
            <a:ext cx="0" cy="3131127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726CEBAF-714C-4DF3-B6F4-A30E5F6D437F}"/>
              </a:ext>
            </a:extLst>
          </p:cNvPr>
          <p:cNvSpPr txBox="1"/>
          <p:nvPr/>
        </p:nvSpPr>
        <p:spPr>
          <a:xfrm>
            <a:off x="8543147" y="4571833"/>
            <a:ext cx="199141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  <a:latin typeface="Calibri" panose="020F0502020204030204" pitchFamily="34" charset="0"/>
              </a:rPr>
              <a:t>Revogação </a:t>
            </a:r>
          </a:p>
          <a:p>
            <a:r>
              <a:rPr lang="pt-BR" sz="1600" dirty="0" err="1">
                <a:solidFill>
                  <a:srgbClr val="002060"/>
                </a:solidFill>
                <a:latin typeface="Calibri" panose="020F0502020204030204" pitchFamily="34" charset="0"/>
              </a:rPr>
              <a:t>Apine</a:t>
            </a:r>
            <a:r>
              <a:rPr lang="pt-BR" sz="1600" dirty="0">
                <a:solidFill>
                  <a:srgbClr val="002060"/>
                </a:solidFill>
                <a:latin typeface="Calibri" panose="020F0502020204030204" pitchFamily="34" charset="0"/>
              </a:rPr>
              <a:t> e </a:t>
            </a:r>
            <a:r>
              <a:rPr lang="pt-BR" sz="1600" dirty="0" err="1">
                <a:solidFill>
                  <a:srgbClr val="002060"/>
                </a:solidFill>
                <a:latin typeface="Calibri" panose="020F0502020204030204" pitchFamily="34" charset="0"/>
              </a:rPr>
              <a:t>Proinfa</a:t>
            </a:r>
            <a:endParaRPr lang="pt-BR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90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Percepção de adimplência dos credores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1553" y="6980074"/>
            <a:ext cx="3546482" cy="17125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8777" y="4869015"/>
            <a:ext cx="1832033" cy="15074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7985" y="2304263"/>
            <a:ext cx="1933616" cy="14278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1360517" y="6836754"/>
            <a:ext cx="1704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Segoe Condensed" panose="020B0606040200020203" pitchFamily="34" charset="0"/>
              </a:rPr>
              <a:t>Agentes </a:t>
            </a:r>
            <a:r>
              <a:rPr lang="pt-BR" sz="1600" b="1" dirty="0">
                <a:latin typeface="Segoe Condensed" panose="020B0606040200020203" pitchFamily="34" charset="0"/>
              </a:rPr>
              <a:t>sem liminar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56245" y="7277900"/>
            <a:ext cx="148149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5%</a:t>
            </a:r>
            <a:endParaRPr lang="pt-BR" sz="7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85693" y="4972175"/>
            <a:ext cx="19800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</a:t>
            </a:r>
            <a:endParaRPr lang="pt-BR" sz="7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67522" y="4160658"/>
            <a:ext cx="281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Segoe Condensed" panose="020B0606040200020203" pitchFamily="34" charset="0"/>
              </a:rPr>
              <a:t>Agentes com liminar </a:t>
            </a:r>
          </a:p>
          <a:p>
            <a:pPr algn="ctr"/>
            <a:r>
              <a:rPr lang="pt-BR" sz="1600" b="1" dirty="0">
                <a:latin typeface="Segoe Condensed" panose="020B0606040200020203" pitchFamily="34" charset="0"/>
              </a:rPr>
              <a:t>para não participar do rateio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18512" y="1838518"/>
            <a:ext cx="2512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Segoe Condensed" panose="020B0606040200020203" pitchFamily="34" charset="0"/>
              </a:rPr>
              <a:t>Agentes com liminar </a:t>
            </a:r>
          </a:p>
          <a:p>
            <a:pPr algn="ctr"/>
            <a:r>
              <a:rPr lang="pt-BR" sz="1600" b="1" dirty="0">
                <a:latin typeface="Segoe Condensed" panose="020B0606040200020203" pitchFamily="34" charset="0"/>
              </a:rPr>
              <a:t>conforme regra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585693" y="2370421"/>
            <a:ext cx="198002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14%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0569700" y="3445869"/>
            <a:ext cx="9941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 smtClean="0">
                <a:solidFill>
                  <a:srgbClr val="002060"/>
                </a:solidFill>
              </a:rPr>
              <a:t>42 </a:t>
            </a:r>
            <a:r>
              <a:rPr lang="pt-BR" sz="1200" dirty="0">
                <a:solidFill>
                  <a:srgbClr val="002060"/>
                </a:solidFill>
              </a:rPr>
              <a:t>credores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7952717" y="3408740"/>
            <a:ext cx="994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 smtClean="0">
                <a:solidFill>
                  <a:srgbClr val="002060"/>
                </a:solidFill>
              </a:rPr>
              <a:t>41 </a:t>
            </a:r>
            <a:r>
              <a:rPr lang="pt-BR" sz="1200" dirty="0">
                <a:solidFill>
                  <a:srgbClr val="002060"/>
                </a:solidFill>
              </a:rPr>
              <a:t>credores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1522982" y="9417911"/>
            <a:ext cx="98104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BR" sz="13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* </a:t>
            </a:r>
            <a:r>
              <a:rPr lang="pt-B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5.350 dos 6.322 credores não amparados receberão 75 milhões de excedente financeiro da CONER, isentos do rateio da inadimplência.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7663445" y="7277900"/>
            <a:ext cx="148149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7%</a:t>
            </a:r>
            <a:endParaRPr lang="pt-BR" sz="7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7392895" y="4972175"/>
            <a:ext cx="19800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91%</a:t>
            </a:r>
            <a:endParaRPr lang="pt-BR" sz="7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7414178" y="2370421"/>
            <a:ext cx="19800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  <a:endParaRPr lang="pt-BR" sz="7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9887517" y="7277900"/>
            <a:ext cx="223009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0,4%</a:t>
            </a:r>
            <a:endParaRPr lang="pt-BR" sz="7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9991266" y="4972175"/>
            <a:ext cx="19800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89%</a:t>
            </a:r>
            <a:endParaRPr lang="pt-BR" sz="7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9991268" y="2370421"/>
            <a:ext cx="198003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11%</a:t>
            </a:r>
            <a:endParaRPr lang="pt-BR" sz="7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7603893" y="1313073"/>
            <a:ext cx="1643400" cy="800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999" b="1" dirty="0">
                <a:latin typeface="Segoe Condensed" panose="020B0606040200020203" pitchFamily="34" charset="0"/>
              </a:rPr>
              <a:t>Realizado</a:t>
            </a:r>
          </a:p>
          <a:p>
            <a:pPr algn="ctr"/>
            <a:r>
              <a:rPr lang="pt-BR" sz="1600" b="1" dirty="0" smtClean="0">
                <a:solidFill>
                  <a:srgbClr val="0073AE"/>
                </a:solidFill>
              </a:rPr>
              <a:t>Setembro/2018</a:t>
            </a:r>
            <a:endParaRPr lang="pt-BR" sz="1600" b="1" dirty="0">
              <a:solidFill>
                <a:srgbClr val="0073AE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0231128" y="1313073"/>
            <a:ext cx="1572866" cy="800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999" b="1" dirty="0">
                <a:latin typeface="Segoe Condensed" panose="020B0606040200020203" pitchFamily="34" charset="0"/>
              </a:rPr>
              <a:t>Realizado</a:t>
            </a:r>
          </a:p>
          <a:p>
            <a:pPr algn="ctr"/>
            <a:r>
              <a:rPr lang="pt-BR" sz="1600" b="1" dirty="0" smtClean="0">
                <a:solidFill>
                  <a:srgbClr val="0073AE"/>
                </a:solidFill>
              </a:rPr>
              <a:t>Outubro/2018</a:t>
            </a:r>
            <a:endParaRPr lang="pt-BR" sz="1600" b="1" dirty="0">
              <a:solidFill>
                <a:srgbClr val="0073AE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10569699" y="6039990"/>
            <a:ext cx="994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 smtClean="0">
                <a:solidFill>
                  <a:srgbClr val="002060"/>
                </a:solidFill>
              </a:rPr>
              <a:t>58 </a:t>
            </a:r>
            <a:r>
              <a:rPr lang="pt-BR" sz="1200" dirty="0">
                <a:solidFill>
                  <a:srgbClr val="002060"/>
                </a:solidFill>
              </a:rPr>
              <a:t>credores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7952717" y="6002862"/>
            <a:ext cx="9941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 smtClean="0">
                <a:solidFill>
                  <a:srgbClr val="002060"/>
                </a:solidFill>
              </a:rPr>
              <a:t>74 </a:t>
            </a:r>
            <a:r>
              <a:rPr lang="pt-BR" sz="1200" dirty="0">
                <a:solidFill>
                  <a:srgbClr val="002060"/>
                </a:solidFill>
              </a:rPr>
              <a:t>credores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10463098" y="8398338"/>
            <a:ext cx="12073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 smtClean="0">
                <a:solidFill>
                  <a:srgbClr val="002060"/>
                </a:solidFill>
              </a:rPr>
              <a:t>4.466 </a:t>
            </a:r>
            <a:r>
              <a:rPr lang="pt-BR" sz="1200" dirty="0">
                <a:solidFill>
                  <a:srgbClr val="002060"/>
                </a:solidFill>
              </a:rPr>
              <a:t>credores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7846118" y="8361209"/>
            <a:ext cx="1207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>
                <a:solidFill>
                  <a:srgbClr val="002060"/>
                </a:solidFill>
              </a:rPr>
              <a:t>6.514 credores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691724" y="1313073"/>
            <a:ext cx="1919115" cy="800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999" b="1" dirty="0">
                <a:latin typeface="Segoe Condensed" panose="020B0606040200020203" pitchFamily="34" charset="0"/>
              </a:rPr>
              <a:t>Média</a:t>
            </a:r>
          </a:p>
          <a:p>
            <a:r>
              <a:rPr lang="pt-BR" sz="1600" b="1" dirty="0">
                <a:solidFill>
                  <a:srgbClr val="0073AE"/>
                </a:solidFill>
              </a:rPr>
              <a:t>Últimos 12 meses</a:t>
            </a: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9704763" y="1214525"/>
            <a:ext cx="2455153" cy="7656760"/>
          </a:xfrm>
          <a:prstGeom prst="roundRect">
            <a:avLst/>
          </a:prstGeom>
          <a:noFill/>
          <a:ln w="57150" cap="flat">
            <a:solidFill>
              <a:srgbClr val="FFC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lvl="0" indent="0" defTabSz="4107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87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2249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Agentes da APINE após revogação parcial da liminar de GSF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33389" y="3642934"/>
            <a:ext cx="18966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pt-BR" sz="1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416" y="5392202"/>
            <a:ext cx="2413648" cy="9797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Agentes receberam os impactos</a:t>
            </a:r>
            <a:r>
              <a:rPr kumimoji="0" lang="pt-BR" sz="19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 da reversão da liminar de GSF</a:t>
            </a:r>
            <a:endParaRPr kumimoji="0" lang="pt-BR" sz="1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135501" y="667189"/>
            <a:ext cx="2933566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600" b="1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Setembro/18</a:t>
            </a:r>
            <a:endParaRPr kumimoji="0" lang="pt-BR" sz="26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05705" y="6280003"/>
            <a:ext cx="1021433" cy="4616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AA0F1F"/>
                </a:solidFill>
                <a:latin typeface="Calibri Light" panose="020F0302020204030204" pitchFamily="34" charset="0"/>
              </a:rPr>
              <a:t>- 2,3 bi</a:t>
            </a:r>
            <a:endParaRPr lang="pt-BR" sz="2400" b="1" dirty="0">
              <a:solidFill>
                <a:srgbClr val="AA0F1F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097645" y="2189628"/>
            <a:ext cx="57740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pt-BR" sz="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868248" y="6672114"/>
            <a:ext cx="97013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pt-BR" sz="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5787354" y="667189"/>
            <a:ext cx="2933566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600" b="1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Outubro/18</a:t>
            </a:r>
            <a:endParaRPr kumimoji="0" lang="pt-BR" sz="26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650380" y="3022306"/>
            <a:ext cx="151315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Permaneceram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latin typeface="Segoe Condensed" panose="020B0606040200020203" pitchFamily="34" charset="0"/>
              </a:rPr>
              <a:t>credores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2179522" y="7429300"/>
            <a:ext cx="241364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latin typeface="Segoe Condensed" panose="020B0606040200020203" pitchFamily="34" charset="0"/>
              </a:rPr>
              <a:t>Passaram a </a:t>
            </a:r>
            <a:br>
              <a:rPr lang="pt-BR" sz="1600" b="1" dirty="0" smtClean="0">
                <a:latin typeface="Segoe Condensed" panose="020B0606040200020203" pitchFamily="34" charset="0"/>
              </a:rPr>
            </a:br>
            <a:r>
              <a:rPr lang="pt-BR" sz="1600" b="1" dirty="0" smtClean="0">
                <a:latin typeface="Segoe Condensed" panose="020B0606040200020203" pitchFamily="34" charset="0"/>
              </a:rPr>
              <a:t>devedores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637550" y="5631047"/>
            <a:ext cx="97013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pt-BR" sz="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4344907" y="6440827"/>
            <a:ext cx="155883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latin typeface="Segoe Condensed" panose="020B0606040200020203" pitchFamily="34" charset="0"/>
              </a:rPr>
              <a:t>Liquidaram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latin typeface="Segoe Condensed" panose="020B0606040200020203" pitchFamily="34" charset="0"/>
              </a:rPr>
              <a:t>integralmente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4828215" y="7719470"/>
            <a:ext cx="57740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pt-BR" sz="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4456947" y="8480088"/>
            <a:ext cx="134302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latin typeface="Segoe Condensed" panose="020B0606040200020203" pitchFamily="34" charset="0"/>
              </a:rPr>
              <a:t>Recuperação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latin typeface="Segoe Condensed" panose="020B0606040200020203" pitchFamily="34" charset="0"/>
              </a:rPr>
              <a:t>Extrajudicial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4598288" y="6941585"/>
            <a:ext cx="957313" cy="4308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rgbClr val="AA0F1F"/>
                </a:solidFill>
                <a:latin typeface="Calibri Light" panose="020F0302020204030204" pitchFamily="34" charset="0"/>
              </a:rPr>
              <a:t>- 70 </a:t>
            </a:r>
            <a:r>
              <a:rPr lang="pt-BR" sz="2200" b="1" dirty="0">
                <a:solidFill>
                  <a:srgbClr val="AA0F1F"/>
                </a:solidFill>
                <a:latin typeface="Calibri Light" panose="020F0302020204030204" pitchFamily="34" charset="0"/>
              </a:rPr>
              <a:t>m</a:t>
            </a:r>
            <a:r>
              <a:rPr lang="pt-BR" sz="2200" b="1" dirty="0" smtClean="0">
                <a:solidFill>
                  <a:srgbClr val="AA0F1F"/>
                </a:solidFill>
                <a:latin typeface="Calibri Light" panose="020F0302020204030204" pitchFamily="34" charset="0"/>
              </a:rPr>
              <a:t>i</a:t>
            </a:r>
            <a:endParaRPr lang="pt-BR" sz="2200" b="1" dirty="0">
              <a:solidFill>
                <a:srgbClr val="AA0F1F"/>
              </a:solidFill>
              <a:latin typeface="Calibri Light" panose="020F0302020204030204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4589272" y="9003309"/>
            <a:ext cx="957313" cy="4308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rgbClr val="AA0F1F"/>
                </a:solidFill>
                <a:latin typeface="Calibri Light" panose="020F0302020204030204" pitchFamily="34" charset="0"/>
              </a:rPr>
              <a:t>- 50 </a:t>
            </a:r>
            <a:r>
              <a:rPr lang="pt-BR" sz="2200" b="1" dirty="0">
                <a:solidFill>
                  <a:srgbClr val="AA0F1F"/>
                </a:solidFill>
                <a:latin typeface="Calibri Light" panose="020F0302020204030204" pitchFamily="34" charset="0"/>
              </a:rPr>
              <a:t>m</a:t>
            </a:r>
            <a:r>
              <a:rPr lang="pt-BR" sz="2200" b="1" dirty="0" smtClean="0">
                <a:solidFill>
                  <a:srgbClr val="AA0F1F"/>
                </a:solidFill>
                <a:latin typeface="Calibri Light" panose="020F0302020204030204" pitchFamily="34" charset="0"/>
              </a:rPr>
              <a:t>i</a:t>
            </a:r>
            <a:endParaRPr lang="pt-BR" sz="2200" b="1" dirty="0">
              <a:solidFill>
                <a:srgbClr val="AA0F1F"/>
              </a:solidFill>
              <a:latin typeface="Calibri Light" panose="020F030202020403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730088" y="7891731"/>
            <a:ext cx="1098378" cy="4308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rgbClr val="AA0F1F"/>
                </a:solidFill>
                <a:latin typeface="Calibri Light" panose="020F0302020204030204" pitchFamily="34" charset="0"/>
              </a:rPr>
              <a:t>- 120 </a:t>
            </a:r>
            <a:r>
              <a:rPr lang="pt-BR" sz="2200" b="1" dirty="0">
                <a:solidFill>
                  <a:srgbClr val="AA0F1F"/>
                </a:solidFill>
                <a:latin typeface="Calibri Light" panose="020F0302020204030204" pitchFamily="34" charset="0"/>
              </a:rPr>
              <a:t>m</a:t>
            </a:r>
            <a:r>
              <a:rPr lang="pt-BR" sz="2200" b="1" dirty="0" smtClean="0">
                <a:solidFill>
                  <a:srgbClr val="AA0F1F"/>
                </a:solidFill>
                <a:latin typeface="Calibri Light" panose="020F0302020204030204" pitchFamily="34" charset="0"/>
              </a:rPr>
              <a:t>i</a:t>
            </a:r>
            <a:endParaRPr lang="pt-BR" sz="2200" b="1" dirty="0">
              <a:solidFill>
                <a:srgbClr val="AA0F1F"/>
              </a:solidFill>
              <a:latin typeface="Calibri Light" panose="020F0302020204030204" pitchFamily="34" charset="0"/>
            </a:endParaRPr>
          </a:p>
        </p:txBody>
      </p:sp>
      <p:sp>
        <p:nvSpPr>
          <p:cNvPr id="52" name="Chave esquerda 51"/>
          <p:cNvSpPr/>
          <p:nvPr/>
        </p:nvSpPr>
        <p:spPr>
          <a:xfrm>
            <a:off x="2525195" y="3451981"/>
            <a:ext cx="170311" cy="3769421"/>
          </a:xfrm>
          <a:prstGeom prst="leftBrace">
            <a:avLst/>
          </a:prstGeom>
          <a:noFill/>
          <a:ln w="5715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2961075" y="3555071"/>
            <a:ext cx="793807" cy="4308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+ 2 bi</a:t>
            </a:r>
            <a:endParaRPr lang="pt-BR" sz="2200" b="1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54" name="Chave esquerda 53"/>
          <p:cNvSpPr/>
          <p:nvPr/>
        </p:nvSpPr>
        <p:spPr>
          <a:xfrm>
            <a:off x="4129761" y="6532805"/>
            <a:ext cx="153630" cy="1969639"/>
          </a:xfrm>
          <a:prstGeom prst="leftBrace">
            <a:avLst/>
          </a:prstGeom>
          <a:noFill/>
          <a:ln w="5715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6029818" y="798490"/>
            <a:ext cx="0" cy="8414756"/>
          </a:xfrm>
          <a:prstGeom prst="line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CaixaDeTexto 59"/>
          <p:cNvSpPr txBox="1"/>
          <p:nvPr/>
        </p:nvSpPr>
        <p:spPr>
          <a:xfrm>
            <a:off x="4389133" y="2723364"/>
            <a:ext cx="151315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1600" b="1" dirty="0" smtClean="0">
                <a:latin typeface="Segoe Condensed" panose="020B0606040200020203" pitchFamily="34" charset="0"/>
              </a:rPr>
              <a:t>Não</a:t>
            </a:r>
            <a:endParaRPr lang="pt-BR" sz="1600" b="1" dirty="0">
              <a:latin typeface="Segoe Condensed" panose="020B0606040200020203" pitchFamily="34" charset="0"/>
            </a:endParaRPr>
          </a:p>
          <a:p>
            <a:r>
              <a:rPr lang="pt-BR" sz="1600" b="1" dirty="0">
                <a:latin typeface="Segoe Condensed" panose="020B0606040200020203" pitchFamily="34" charset="0"/>
              </a:rPr>
              <a:t>Recebido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4525102" y="3256129"/>
            <a:ext cx="1143262" cy="4308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+ 1,86 bi</a:t>
            </a:r>
            <a:endParaRPr lang="pt-BR" sz="2200" b="1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4389133" y="1464251"/>
            <a:ext cx="151315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latin typeface="Segoe Condensed" panose="020B0606040200020203" pitchFamily="34" charset="0"/>
              </a:rPr>
              <a:t>Valor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Recebido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4521095" y="1970236"/>
            <a:ext cx="1151276" cy="4308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+ 140 mi</a:t>
            </a:r>
            <a:endParaRPr lang="pt-BR" sz="2200" b="1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64" name="Chave esquerda 63"/>
          <p:cNvSpPr/>
          <p:nvPr/>
        </p:nvSpPr>
        <p:spPr>
          <a:xfrm>
            <a:off x="4129761" y="1718109"/>
            <a:ext cx="153630" cy="1969639"/>
          </a:xfrm>
          <a:prstGeom prst="leftBrace">
            <a:avLst/>
          </a:prstGeom>
          <a:noFill/>
          <a:ln w="5715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7090016" y="999337"/>
            <a:ext cx="57740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pt-BR" sz="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6601005" y="1768491"/>
            <a:ext cx="155883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latin typeface="Segoe Condensed" panose="020B0606040200020203" pitchFamily="34" charset="0"/>
              </a:rPr>
              <a:t>Ainda mais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credores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7084313" y="2742170"/>
            <a:ext cx="57740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6727559" y="3444732"/>
            <a:ext cx="134302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latin typeface="Segoe Condensed" panose="020B0606040200020203" pitchFamily="34" charset="0"/>
              </a:rPr>
              <a:t>Menos</a:t>
            </a:r>
            <a:br>
              <a:rPr lang="pt-BR" sz="1600" b="1" dirty="0" smtClean="0">
                <a:latin typeface="Segoe Condensed" panose="020B0606040200020203" pitchFamily="34" charset="0"/>
              </a:rPr>
            </a:br>
            <a:r>
              <a:rPr lang="pt-BR" sz="1600" b="1" dirty="0" smtClean="0">
                <a:latin typeface="Segoe Condensed" panose="020B0606040200020203" pitchFamily="34" charset="0"/>
              </a:rPr>
              <a:t>credores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6827939" y="2245126"/>
            <a:ext cx="1010212" cy="4308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+ 67 </a:t>
            </a:r>
            <a:r>
              <a:rPr lang="pt-BR" sz="2200" b="1" dirty="0">
                <a:solidFill>
                  <a:srgbClr val="0000FF"/>
                </a:solidFill>
                <a:latin typeface="Calibri Light" panose="020F0302020204030204" pitchFamily="34" charset="0"/>
              </a:rPr>
              <a:t>m</a:t>
            </a:r>
            <a:r>
              <a:rPr lang="pt-BR" sz="22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i</a:t>
            </a:r>
            <a:endParaRPr lang="pt-BR" sz="2200" b="1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sp>
        <p:nvSpPr>
          <p:cNvPr id="73" name="CaixaDeTexto 72"/>
          <p:cNvSpPr txBox="1"/>
          <p:nvPr/>
        </p:nvSpPr>
        <p:spPr>
          <a:xfrm>
            <a:off x="6930417" y="3929316"/>
            <a:ext cx="816249" cy="4308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rgbClr val="AA0F1F"/>
                </a:solidFill>
                <a:latin typeface="Calibri Light" panose="020F0302020204030204" pitchFamily="34" charset="0"/>
              </a:rPr>
              <a:t>- 7 </a:t>
            </a:r>
            <a:r>
              <a:rPr lang="pt-BR" sz="2200" b="1" dirty="0">
                <a:solidFill>
                  <a:srgbClr val="AA0F1F"/>
                </a:solidFill>
                <a:latin typeface="Calibri Light" panose="020F0302020204030204" pitchFamily="34" charset="0"/>
              </a:rPr>
              <a:t>m</a:t>
            </a:r>
            <a:r>
              <a:rPr lang="pt-BR" sz="2200" b="1" dirty="0" smtClean="0">
                <a:solidFill>
                  <a:srgbClr val="AA0F1F"/>
                </a:solidFill>
                <a:latin typeface="Calibri Light" panose="020F0302020204030204" pitchFamily="34" charset="0"/>
              </a:rPr>
              <a:t>i</a:t>
            </a:r>
            <a:endParaRPr lang="pt-BR" sz="2200" b="1" dirty="0">
              <a:solidFill>
                <a:srgbClr val="AA0F1F"/>
              </a:solidFill>
              <a:latin typeface="Calibri Light" panose="020F0302020204030204" pitchFamily="34" charset="0"/>
            </a:endParaRPr>
          </a:p>
        </p:txBody>
      </p:sp>
      <p:sp>
        <p:nvSpPr>
          <p:cNvPr id="82" name="Chave esquerda 81"/>
          <p:cNvSpPr/>
          <p:nvPr/>
        </p:nvSpPr>
        <p:spPr>
          <a:xfrm>
            <a:off x="6388659" y="5464874"/>
            <a:ext cx="153630" cy="1969639"/>
          </a:xfrm>
          <a:prstGeom prst="leftBrace">
            <a:avLst/>
          </a:prstGeom>
          <a:noFill/>
          <a:ln w="5715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3" name="CaixaDeTexto 82"/>
          <p:cNvSpPr txBox="1"/>
          <p:nvPr/>
        </p:nvSpPr>
        <p:spPr>
          <a:xfrm>
            <a:off x="6842533" y="6145470"/>
            <a:ext cx="97013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pt-BR" sz="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CaixaDeTexto 83"/>
          <p:cNvSpPr txBox="1"/>
          <p:nvPr/>
        </p:nvSpPr>
        <p:spPr>
          <a:xfrm>
            <a:off x="6371461" y="6877950"/>
            <a:ext cx="2002289" cy="556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latin typeface="Segoe Condensed" panose="020B0606040200020203" pitchFamily="34" charset="0"/>
              </a:rPr>
              <a:t>Devedores</a:t>
            </a:r>
            <a:r>
              <a:rPr lang="pt-BR" sz="1700" b="1" dirty="0" smtClean="0">
                <a:latin typeface="Segoe Condensed" panose="020B0606040200020203" pitchFamily="34" charset="0"/>
              </a:rPr>
              <a:t/>
            </a:r>
            <a:br>
              <a:rPr lang="pt-BR" sz="1700" b="1" dirty="0" smtClean="0">
                <a:latin typeface="Segoe Condensed" panose="020B0606040200020203" pitchFamily="34" charset="0"/>
              </a:rPr>
            </a:br>
            <a:r>
              <a:rPr lang="pt-BR" sz="12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Condensed" panose="020B0606040200020203" pitchFamily="34" charset="0"/>
              </a:rPr>
              <a:t>(aporte realizado em 26/11)</a:t>
            </a:r>
          </a:p>
        </p:txBody>
      </p:sp>
      <p:sp>
        <p:nvSpPr>
          <p:cNvPr id="85" name="CaixaDeTexto 84"/>
          <p:cNvSpPr txBox="1"/>
          <p:nvPr/>
        </p:nvSpPr>
        <p:spPr>
          <a:xfrm>
            <a:off x="7084313" y="4426531"/>
            <a:ext cx="57740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6713045" y="5127758"/>
            <a:ext cx="134302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latin typeface="Segoe Condensed" panose="020B0606040200020203" pitchFamily="34" charset="0"/>
              </a:rPr>
              <a:t>Tornaram-se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latin typeface="Segoe Condensed" panose="020B0606040200020203" pitchFamily="34" charset="0"/>
              </a:rPr>
              <a:t>credores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6769610" y="7314671"/>
            <a:ext cx="1024639" cy="4308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rgbClr val="AA0F1F"/>
                </a:solidFill>
                <a:latin typeface="Calibri Light" panose="020F0302020204030204" pitchFamily="34" charset="0"/>
              </a:rPr>
              <a:t>- 7,7 mi</a:t>
            </a:r>
            <a:endParaRPr lang="pt-BR" sz="2200" b="1" dirty="0">
              <a:solidFill>
                <a:srgbClr val="AA0F1F"/>
              </a:solidFill>
              <a:latin typeface="Calibri Light" panose="020F0302020204030204" pitchFamily="34" charset="0"/>
            </a:endParaRPr>
          </a:p>
        </p:txBody>
      </p:sp>
      <p:sp>
        <p:nvSpPr>
          <p:cNvPr id="88" name="CaixaDeTexto 87"/>
          <p:cNvSpPr txBox="1"/>
          <p:nvPr/>
        </p:nvSpPr>
        <p:spPr>
          <a:xfrm>
            <a:off x="6785259" y="5602742"/>
            <a:ext cx="1077538" cy="4308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+ 1,7 </a:t>
            </a:r>
            <a:r>
              <a:rPr lang="pt-BR" sz="2200" b="1" dirty="0">
                <a:solidFill>
                  <a:srgbClr val="0000FF"/>
                </a:solidFill>
                <a:latin typeface="Calibri Light" panose="020F0302020204030204" pitchFamily="34" charset="0"/>
              </a:rPr>
              <a:t>m</a:t>
            </a:r>
            <a:r>
              <a:rPr lang="pt-BR" sz="2200" b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i</a:t>
            </a:r>
            <a:endParaRPr lang="pt-BR" sz="2200" b="1" dirty="0">
              <a:solidFill>
                <a:srgbClr val="0000FF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90" name="Conector de seta reta 89"/>
          <p:cNvCxnSpPr/>
          <p:nvPr/>
        </p:nvCxnSpPr>
        <p:spPr>
          <a:xfrm>
            <a:off x="6049058" y="8937026"/>
            <a:ext cx="416416" cy="0"/>
          </a:xfrm>
          <a:prstGeom prst="straightConnector1">
            <a:avLst/>
          </a:prstGeom>
          <a:noFill/>
          <a:ln w="57150" cap="flat">
            <a:solidFill>
              <a:srgbClr val="FFC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2" name="CaixaDeTexto 91"/>
          <p:cNvSpPr txBox="1"/>
          <p:nvPr/>
        </p:nvSpPr>
        <p:spPr>
          <a:xfrm>
            <a:off x="6925328" y="7719470"/>
            <a:ext cx="57740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pt-BR" sz="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CaixaDeTexto 92"/>
          <p:cNvSpPr txBox="1"/>
          <p:nvPr/>
        </p:nvSpPr>
        <p:spPr>
          <a:xfrm>
            <a:off x="6370627" y="8491296"/>
            <a:ext cx="1771992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700" b="1" dirty="0" smtClean="0">
                <a:latin typeface="Segoe Condensed" panose="020B0606040200020203" pitchFamily="34" charset="0"/>
              </a:rPr>
              <a:t>Aumento do </a:t>
            </a:r>
            <a:br>
              <a:rPr lang="pt-BR" sz="1700" b="1" dirty="0" smtClean="0">
                <a:latin typeface="Segoe Condensed" panose="020B0606040200020203" pitchFamily="34" charset="0"/>
              </a:rPr>
            </a:br>
            <a:r>
              <a:rPr lang="pt-BR" sz="1700" b="1" dirty="0" smtClean="0">
                <a:latin typeface="Segoe Condensed" panose="020B0606040200020203" pitchFamily="34" charset="0"/>
              </a:rPr>
              <a:t>débito</a:t>
            </a:r>
            <a:endParaRPr kumimoji="0" lang="pt-BR" sz="17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94" name="CaixaDeTexto 93"/>
          <p:cNvSpPr txBox="1"/>
          <p:nvPr/>
        </p:nvSpPr>
        <p:spPr>
          <a:xfrm>
            <a:off x="6654761" y="8987561"/>
            <a:ext cx="1024639" cy="4308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rgbClr val="AA0F1F"/>
                </a:solidFill>
                <a:latin typeface="Calibri Light" panose="020F0302020204030204" pitchFamily="34" charset="0"/>
              </a:rPr>
              <a:t>- 1,3 </a:t>
            </a:r>
            <a:r>
              <a:rPr lang="pt-BR" sz="2200" b="1" dirty="0">
                <a:solidFill>
                  <a:srgbClr val="AA0F1F"/>
                </a:solidFill>
                <a:latin typeface="Calibri Light" panose="020F0302020204030204" pitchFamily="34" charset="0"/>
              </a:rPr>
              <a:t>m</a:t>
            </a:r>
            <a:r>
              <a:rPr lang="pt-BR" sz="2200" b="1" dirty="0" smtClean="0">
                <a:solidFill>
                  <a:srgbClr val="AA0F1F"/>
                </a:solidFill>
                <a:latin typeface="Calibri Light" panose="020F0302020204030204" pitchFamily="34" charset="0"/>
              </a:rPr>
              <a:t>i</a:t>
            </a:r>
            <a:endParaRPr lang="pt-BR" sz="2200" b="1" dirty="0">
              <a:solidFill>
                <a:srgbClr val="AA0F1F"/>
              </a:solidFill>
              <a:latin typeface="Calibri Light" panose="020F0302020204030204" pitchFamily="34" charset="0"/>
            </a:endParaRPr>
          </a:p>
        </p:txBody>
      </p:sp>
      <p:sp>
        <p:nvSpPr>
          <p:cNvPr id="107" name="CaixaDeTexto 106"/>
          <p:cNvSpPr txBox="1"/>
          <p:nvPr/>
        </p:nvSpPr>
        <p:spPr>
          <a:xfrm>
            <a:off x="9389347" y="6213732"/>
            <a:ext cx="2355099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Segoe Condensed" panose="020B0606040200020203" pitchFamily="34" charset="0"/>
              </a:rPr>
              <a:t>Total </a:t>
            </a:r>
            <a:r>
              <a:rPr kumimoji="0" lang="pt-BR" sz="2000" b="1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GSF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050" b="1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R$ </a:t>
            </a:r>
            <a:r>
              <a:rPr kumimoji="0" lang="pt-BR" sz="2400" b="1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6,95</a:t>
            </a:r>
            <a:r>
              <a:rPr kumimoji="0" lang="pt-BR" sz="1800" b="1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 bi</a:t>
            </a:r>
            <a:endParaRPr kumimoji="0" lang="pt-BR" sz="1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8895083" y="3022306"/>
            <a:ext cx="3576835" cy="3308244"/>
            <a:chOff x="11593012" y="2228971"/>
            <a:chExt cx="3314700" cy="2709862"/>
          </a:xfrm>
        </p:grpSpPr>
        <p:graphicFrame>
          <p:nvGraphicFramePr>
            <p:cNvPr id="95" name="Gráfico 94"/>
            <p:cNvGraphicFramePr>
              <a:graphicFrameLocks/>
            </p:cNvGraphicFramePr>
            <p:nvPr>
              <p:extLst/>
            </p:nvPr>
          </p:nvGraphicFramePr>
          <p:xfrm>
            <a:off x="11593012" y="2228971"/>
            <a:ext cx="3314700" cy="27098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CaixaDeTexto 1"/>
            <p:cNvSpPr txBox="1"/>
            <p:nvPr/>
          </p:nvSpPr>
          <p:spPr>
            <a:xfrm>
              <a:off x="11958168" y="2950492"/>
              <a:ext cx="1295199" cy="1266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>
                <a:defRPr sz="1700" b="1" i="0" u="none" strike="noStrike" kern="1200" baseline="0">
                  <a:solidFill>
                    <a:srgbClr val="073474"/>
                  </a:solidFill>
                  <a:latin typeface="Segoe Condensed" panose="020B0606040200020203" pitchFamily="34" charset="0"/>
                  <a:ea typeface="+mn-ea"/>
                  <a:cs typeface="+mn-cs"/>
                </a:defRPr>
              </a:pPr>
              <a:r>
                <a:rPr lang="pt-BR" sz="2000" dirty="0">
                  <a:latin typeface="Segoe Condensed" panose="020B0606040200020203" pitchFamily="34" charset="0"/>
                </a:rPr>
                <a:t>Demais</a:t>
              </a:r>
            </a:p>
            <a:p>
              <a:pPr>
                <a:defRPr sz="1700" b="1" i="0" u="none" strike="noStrike" kern="1200" baseline="0">
                  <a:solidFill>
                    <a:srgbClr val="073474"/>
                  </a:solidFill>
                  <a:latin typeface="Segoe Condensed" panose="020B0606040200020203" pitchFamily="34" charset="0"/>
                  <a:ea typeface="+mn-ea"/>
                  <a:cs typeface="+mn-cs"/>
                </a:defRPr>
              </a:pPr>
              <a:r>
                <a:rPr lang="pt-BR" sz="2000" dirty="0" smtClean="0">
                  <a:latin typeface="Segoe Condensed" panose="020B0606040200020203" pitchFamily="34" charset="0"/>
                </a:rPr>
                <a:t>2,67</a:t>
              </a:r>
              <a:r>
                <a:rPr lang="pt-BR" sz="1200" dirty="0" smtClean="0">
                  <a:latin typeface="Segoe Condensed" panose="020B0606040200020203" pitchFamily="34" charset="0"/>
                </a:rPr>
                <a:t> </a:t>
              </a:r>
              <a:r>
                <a:rPr lang="pt-BR" sz="1200" dirty="0">
                  <a:latin typeface="Segoe Condensed" panose="020B0606040200020203" pitchFamily="34" charset="0"/>
                </a:rPr>
                <a:t>bi</a:t>
              </a:r>
            </a:p>
            <a:p>
              <a:pPr>
                <a:defRPr sz="1700" b="1" i="0" u="none" strike="noStrike" kern="1200" baseline="0">
                  <a:solidFill>
                    <a:srgbClr val="073474"/>
                  </a:solidFill>
                  <a:latin typeface="Segoe Condensed" panose="020B0606040200020203" pitchFamily="34" charset="0"/>
                  <a:ea typeface="+mn-ea"/>
                  <a:cs typeface="+mn-cs"/>
                </a:defRPr>
              </a:pPr>
              <a:r>
                <a:rPr lang="pt-BR" sz="1600" dirty="0" smtClean="0">
                  <a:latin typeface="Segoe Condensed" panose="020B0606040200020203" pitchFamily="34" charset="0"/>
                </a:rPr>
                <a:t>(38%)</a:t>
              </a:r>
              <a:endParaRPr lang="pt-BR" sz="1600" dirty="0">
                <a:latin typeface="Segoe Condensed" panose="020B0606040200020203" pitchFamily="34" charset="0"/>
              </a:endParaRP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BR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endParaRPr>
            </a:p>
          </p:txBody>
        </p:sp>
        <p:sp>
          <p:nvSpPr>
            <p:cNvPr id="96" name="CaixaDeTexto 95"/>
            <p:cNvSpPr txBox="1"/>
            <p:nvPr/>
          </p:nvSpPr>
          <p:spPr>
            <a:xfrm>
              <a:off x="13212921" y="3269387"/>
              <a:ext cx="1343189" cy="960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>
                <a:defRPr sz="1700" b="1" i="0" u="none" strike="noStrike" kern="1200" baseline="0">
                  <a:solidFill>
                    <a:srgbClr val="FFFFFF"/>
                  </a:solidFill>
                  <a:latin typeface="Segoe Condensed" panose="020B0606040200020203" pitchFamily="34" charset="0"/>
                  <a:ea typeface="+mn-ea"/>
                  <a:cs typeface="+mn-cs"/>
                </a:defRPr>
              </a:pPr>
              <a:r>
                <a:rPr lang="pt-BR" sz="2000" dirty="0">
                  <a:latin typeface="Segoe Condensed" panose="020B0606040200020203" pitchFamily="34" charset="0"/>
                </a:rPr>
                <a:t>APINE </a:t>
              </a:r>
            </a:p>
            <a:p>
              <a:pPr>
                <a:defRPr sz="1700" b="1" i="0" u="none" strike="noStrike" kern="1200" baseline="0">
                  <a:solidFill>
                    <a:srgbClr val="FFFFFF"/>
                  </a:solidFill>
                  <a:latin typeface="Segoe Condensed" panose="020B0606040200020203" pitchFamily="34" charset="0"/>
                  <a:ea typeface="+mn-ea"/>
                  <a:cs typeface="+mn-cs"/>
                </a:defRPr>
              </a:pPr>
              <a:r>
                <a:rPr lang="pt-BR" sz="2000" dirty="0" smtClean="0">
                  <a:latin typeface="Segoe Condensed" panose="020B0606040200020203" pitchFamily="34" charset="0"/>
                </a:rPr>
                <a:t>4,28</a:t>
              </a:r>
              <a:r>
                <a:rPr lang="pt-BR" sz="1200" dirty="0" smtClean="0">
                  <a:latin typeface="Segoe Condensed" panose="020B0606040200020203" pitchFamily="34" charset="0"/>
                </a:rPr>
                <a:t> </a:t>
              </a:r>
              <a:r>
                <a:rPr lang="pt-BR" sz="1200" dirty="0">
                  <a:latin typeface="Segoe Condensed" panose="020B0606040200020203" pitchFamily="34" charset="0"/>
                </a:rPr>
                <a:t>bi</a:t>
              </a:r>
            </a:p>
            <a:p>
              <a:pPr>
                <a:defRPr sz="1700" b="1" i="0" u="none" strike="noStrike" kern="1200" baseline="0">
                  <a:solidFill>
                    <a:srgbClr val="FFFFFF"/>
                  </a:solidFill>
                  <a:latin typeface="Segoe Condensed" panose="020B0606040200020203" pitchFamily="34" charset="0"/>
                  <a:ea typeface="+mn-ea"/>
                  <a:cs typeface="+mn-cs"/>
                </a:defRPr>
              </a:pPr>
              <a:r>
                <a:rPr lang="pt-BR" sz="1600" dirty="0" smtClean="0">
                  <a:latin typeface="Segoe Condensed" panose="020B0606040200020203" pitchFamily="34" charset="0"/>
                </a:rPr>
                <a:t>(62%)</a:t>
              </a:r>
              <a:endParaRPr lang="pt-BR" sz="1600" dirty="0">
                <a:latin typeface="Segoe Condensed" panose="020B0606040200020203" pitchFamily="34" charset="0"/>
              </a:endParaRPr>
            </a:p>
          </p:txBody>
        </p:sp>
      </p:grpSp>
      <p:sp>
        <p:nvSpPr>
          <p:cNvPr id="126" name="Chave esquerda 125"/>
          <p:cNvSpPr/>
          <p:nvPr/>
        </p:nvSpPr>
        <p:spPr>
          <a:xfrm>
            <a:off x="6436736" y="1718109"/>
            <a:ext cx="153630" cy="1969639"/>
          </a:xfrm>
          <a:prstGeom prst="leftBrace">
            <a:avLst/>
          </a:prstGeom>
          <a:noFill/>
          <a:ln w="5715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09186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tângulo 78"/>
          <p:cNvSpPr/>
          <p:nvPr/>
        </p:nvSpPr>
        <p:spPr>
          <a:xfrm>
            <a:off x="7242801" y="1190565"/>
            <a:ext cx="4387179" cy="18187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4" name="Retângulo 113"/>
          <p:cNvSpPr/>
          <p:nvPr/>
        </p:nvSpPr>
        <p:spPr>
          <a:xfrm>
            <a:off x="1331288" y="1190565"/>
            <a:ext cx="4387179" cy="18187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Agentes beneficiados pela liminar de GSF – Grandes Valores</a:t>
            </a:r>
            <a:endParaRPr lang="pt-BR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1229031" y="1752440"/>
            <a:ext cx="1410219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2400" b="1" dirty="0">
                <a:solidFill>
                  <a:schemeClr val="tx1"/>
                </a:solidFill>
                <a:latin typeface="Segoe Condensed" panose="020B0606040200020203" pitchFamily="34" charset="0"/>
              </a:rPr>
              <a:t>APINE</a:t>
            </a:r>
            <a:endParaRPr kumimoji="0" lang="pt-BR" sz="2000" b="1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solidFill>
                  <a:schemeClr val="tx1"/>
                </a:solidFill>
                <a:latin typeface="Segoe Condensed" panose="020B0606040200020203" pitchFamily="34" charset="0"/>
              </a:rPr>
              <a:t>(</a:t>
            </a:r>
            <a:r>
              <a:rPr lang="pt-BR" sz="1600" b="1" dirty="0" err="1" smtClean="0">
                <a:solidFill>
                  <a:schemeClr val="tx1"/>
                </a:solidFill>
                <a:latin typeface="Segoe Condensed" panose="020B0606040200020203" pitchFamily="34" charset="0"/>
              </a:rPr>
              <a:t>jun</a:t>
            </a:r>
            <a:r>
              <a:rPr lang="pt-BR" sz="1600" b="1" dirty="0" smtClean="0">
                <a:solidFill>
                  <a:schemeClr val="tx1"/>
                </a:solidFill>
                <a:latin typeface="Segoe Condensed" panose="020B0606040200020203" pitchFamily="34" charset="0"/>
              </a:rPr>
              <a:t>/15 a </a:t>
            </a:r>
            <a:r>
              <a:rPr lang="pt-BR" sz="1600" b="1" dirty="0" err="1" smtClean="0">
                <a:solidFill>
                  <a:schemeClr val="tx1"/>
                </a:solidFill>
                <a:latin typeface="Segoe Condensed" panose="020B0606040200020203" pitchFamily="34" charset="0"/>
              </a:rPr>
              <a:t>jan</a:t>
            </a:r>
            <a:r>
              <a:rPr lang="pt-BR" sz="1600" b="1" dirty="0" smtClean="0">
                <a:solidFill>
                  <a:schemeClr val="tx1"/>
                </a:solidFill>
                <a:latin typeface="Segoe Condensed" panose="020B0606040200020203" pitchFamily="34" charset="0"/>
              </a:rPr>
              <a:t>/18)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2583540" y="1858093"/>
            <a:ext cx="1882676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rgbClr val="0000FF"/>
                </a:solidFill>
                <a:latin typeface="Segoe Condensed" panose="020B0606040200020203" pitchFamily="34" charset="0"/>
              </a:rPr>
              <a:t>CRÉDITOS</a:t>
            </a:r>
            <a:endParaRPr kumimoji="0" lang="pt-BR" sz="2000" b="1" i="0" u="none" strike="noStrike" cap="none" spc="0" normalizeH="0" dirty="0" smtClean="0">
              <a:ln>
                <a:noFill/>
              </a:ln>
              <a:solidFill>
                <a:srgbClr val="0000FF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dirty="0" smtClean="0">
                <a:solidFill>
                  <a:srgbClr val="0000FF"/>
                </a:solidFill>
                <a:latin typeface="Segoe Condensed" panose="020B0606040200020203" pitchFamily="34" charset="0"/>
              </a:rPr>
              <a:t>(out/18)</a:t>
            </a:r>
            <a:endParaRPr kumimoji="0" lang="pt-BR" sz="1800" b="1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4280383" y="1842704"/>
            <a:ext cx="123942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rgbClr val="AA0F1F"/>
                </a:solidFill>
                <a:latin typeface="Segoe Condensed" panose="020B0606040200020203" pitchFamily="34" charset="0"/>
              </a:rPr>
              <a:t>DÍVIDA</a:t>
            </a:r>
            <a:br>
              <a:rPr lang="pt-BR" sz="2000" b="1" dirty="0" smtClean="0">
                <a:solidFill>
                  <a:srgbClr val="AA0F1F"/>
                </a:solidFill>
                <a:latin typeface="Segoe Condensed" panose="020B0606040200020203" pitchFamily="34" charset="0"/>
              </a:rPr>
            </a:br>
            <a:r>
              <a:rPr lang="pt-BR" sz="2000" b="1" dirty="0" smtClean="0">
                <a:solidFill>
                  <a:srgbClr val="AA0F1F"/>
                </a:solidFill>
                <a:latin typeface="Segoe Condensed" panose="020B0606040200020203" pitchFamily="34" charset="0"/>
              </a:rPr>
              <a:t>LÍQUIDA</a:t>
            </a:r>
            <a:endParaRPr kumimoji="0" lang="pt-BR" sz="1800" b="1" i="0" u="none" strike="noStrike" cap="none" spc="0" normalizeH="0" baseline="0" dirty="0">
              <a:ln>
                <a:noFill/>
              </a:ln>
              <a:solidFill>
                <a:srgbClr val="AA0F1F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4240478" y="1288866"/>
            <a:ext cx="136119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3200" b="1" dirty="0" smtClean="0">
                <a:solidFill>
                  <a:srgbClr val="AA0F1F"/>
                </a:solidFill>
                <a:latin typeface="Segoe Condensed" panose="020B0606040200020203" pitchFamily="34" charset="0"/>
              </a:rPr>
              <a:t>2</a:t>
            </a:r>
            <a:r>
              <a:rPr kumimoji="0" lang="pt-BR" sz="3200" b="1" i="0" u="none" strike="noStrike" cap="none" spc="0" normalizeH="0" dirty="0" smtClean="0">
                <a:ln>
                  <a:noFill/>
                </a:ln>
                <a:solidFill>
                  <a:srgbClr val="AA0F1F"/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,4</a:t>
            </a:r>
            <a:r>
              <a:rPr kumimoji="0" lang="pt-BR" sz="1600" b="1" i="0" u="none" strike="noStrike" cap="none" spc="0" normalizeH="0" dirty="0" smtClean="0">
                <a:ln>
                  <a:noFill/>
                </a:ln>
                <a:solidFill>
                  <a:srgbClr val="AA0F1F"/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 </a:t>
            </a:r>
            <a:r>
              <a:rPr kumimoji="0" lang="pt-BR" sz="2800" b="1" i="0" u="none" strike="noStrike" cap="none" spc="0" normalizeH="0" dirty="0" smtClean="0">
                <a:ln>
                  <a:noFill/>
                </a:ln>
                <a:solidFill>
                  <a:srgbClr val="AA0F1F"/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bi</a:t>
            </a:r>
            <a:endParaRPr kumimoji="0" lang="pt-BR" sz="3200" b="1" i="0" u="none" strike="noStrike" cap="none" spc="0" normalizeH="0" baseline="0" dirty="0">
              <a:ln>
                <a:noFill/>
              </a:ln>
              <a:solidFill>
                <a:srgbClr val="AA0F1F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74" name="CaixaDeTexto 73"/>
          <p:cNvSpPr txBox="1"/>
          <p:nvPr/>
        </p:nvSpPr>
        <p:spPr>
          <a:xfrm>
            <a:off x="2844283" y="1288866"/>
            <a:ext cx="136119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3200" b="1" dirty="0" smtClean="0">
                <a:solidFill>
                  <a:srgbClr val="0000FF"/>
                </a:solidFill>
                <a:latin typeface="Segoe Condensed" panose="020B0606040200020203" pitchFamily="34" charset="0"/>
              </a:rPr>
              <a:t>1,9</a:t>
            </a:r>
            <a:r>
              <a:rPr kumimoji="0" lang="pt-BR" sz="1600" b="1" i="0" u="none" strike="noStrike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 </a:t>
            </a:r>
            <a:r>
              <a:rPr kumimoji="0" lang="pt-BR" sz="2800" b="1" i="0" u="none" strike="noStrike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bi</a:t>
            </a:r>
            <a:endParaRPr kumimoji="0" lang="pt-BR" sz="3200" b="1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1257797" y="1288866"/>
            <a:ext cx="136119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3200" b="1" dirty="0" smtClean="0">
                <a:solidFill>
                  <a:schemeClr val="tx1"/>
                </a:solidFill>
                <a:latin typeface="Segoe Condensed" panose="020B0606040200020203" pitchFamily="34" charset="0"/>
              </a:rPr>
              <a:t>4,3</a:t>
            </a:r>
            <a:r>
              <a:rPr kumimoji="0" lang="pt-BR" sz="16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 </a:t>
            </a:r>
            <a:r>
              <a:rPr kumimoji="0" lang="pt-BR" sz="28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bi</a:t>
            </a:r>
            <a:endParaRPr kumimoji="0" lang="pt-BR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4" name="Menos 3"/>
          <p:cNvSpPr/>
          <p:nvPr/>
        </p:nvSpPr>
        <p:spPr>
          <a:xfrm>
            <a:off x="2632082" y="1434456"/>
            <a:ext cx="398507" cy="360000"/>
          </a:xfrm>
          <a:prstGeom prst="mathMinus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6" name="Igual 75"/>
          <p:cNvSpPr/>
          <p:nvPr/>
        </p:nvSpPr>
        <p:spPr>
          <a:xfrm>
            <a:off x="4081232" y="1460151"/>
            <a:ext cx="395369" cy="288000"/>
          </a:xfrm>
          <a:prstGeom prst="mathEqual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5" name="CaixaDeTexto 114"/>
          <p:cNvSpPr txBox="1"/>
          <p:nvPr/>
        </p:nvSpPr>
        <p:spPr>
          <a:xfrm>
            <a:off x="7242801" y="1649029"/>
            <a:ext cx="141021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BR" sz="2000" b="1" dirty="0">
                <a:solidFill>
                  <a:schemeClr val="tx1"/>
                </a:solidFill>
                <a:latin typeface="Segoe Condensed" panose="020B0606040200020203" pitchFamily="34" charset="0"/>
              </a:rPr>
              <a:t>DEMAIS AGENTES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solidFill>
                  <a:schemeClr val="tx1"/>
                </a:solidFill>
                <a:latin typeface="Segoe Condensed" panose="020B0606040200020203" pitchFamily="34" charset="0"/>
              </a:rPr>
              <a:t>(mar/15 a out/18)</a:t>
            </a:r>
            <a:endParaRPr kumimoji="0" lang="pt-BR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116" name="CaixaDeTexto 115"/>
          <p:cNvSpPr txBox="1"/>
          <p:nvPr/>
        </p:nvSpPr>
        <p:spPr>
          <a:xfrm>
            <a:off x="8597310" y="1833790"/>
            <a:ext cx="1882676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rgbClr val="0000FF"/>
                </a:solidFill>
                <a:latin typeface="Segoe Condensed" panose="020B0606040200020203" pitchFamily="34" charset="0"/>
              </a:rPr>
              <a:t>CRÉDITOS</a:t>
            </a:r>
            <a:endParaRPr kumimoji="0" lang="pt-BR" sz="2000" b="1" i="0" u="none" strike="noStrike" cap="none" spc="0" normalizeH="0" dirty="0" smtClean="0">
              <a:ln>
                <a:noFill/>
              </a:ln>
              <a:solidFill>
                <a:srgbClr val="0000FF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800" b="1" dirty="0" smtClean="0">
                <a:solidFill>
                  <a:srgbClr val="0000FF"/>
                </a:solidFill>
                <a:latin typeface="Segoe Condensed" panose="020B0606040200020203" pitchFamily="34" charset="0"/>
              </a:rPr>
              <a:t>(out/18)</a:t>
            </a:r>
            <a:endParaRPr kumimoji="0" lang="pt-BR" sz="1800" b="1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117" name="CaixaDeTexto 116"/>
          <p:cNvSpPr txBox="1"/>
          <p:nvPr/>
        </p:nvSpPr>
        <p:spPr>
          <a:xfrm>
            <a:off x="10315133" y="1833790"/>
            <a:ext cx="123942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b="1" dirty="0" smtClean="0">
                <a:solidFill>
                  <a:srgbClr val="AA0F1F"/>
                </a:solidFill>
                <a:latin typeface="Segoe Condensed" panose="020B0606040200020203" pitchFamily="34" charset="0"/>
              </a:rPr>
              <a:t>DÍVIDA</a:t>
            </a:r>
            <a:br>
              <a:rPr lang="pt-BR" sz="2000" b="1" dirty="0" smtClean="0">
                <a:solidFill>
                  <a:srgbClr val="AA0F1F"/>
                </a:solidFill>
                <a:latin typeface="Segoe Condensed" panose="020B0606040200020203" pitchFamily="34" charset="0"/>
              </a:rPr>
            </a:br>
            <a:r>
              <a:rPr lang="pt-BR" sz="2000" b="1" dirty="0" smtClean="0">
                <a:solidFill>
                  <a:srgbClr val="AA0F1F"/>
                </a:solidFill>
                <a:latin typeface="Segoe Condensed" panose="020B0606040200020203" pitchFamily="34" charset="0"/>
              </a:rPr>
              <a:t>LÍQUIDA</a:t>
            </a:r>
            <a:endParaRPr kumimoji="0" lang="pt-BR" sz="1800" b="1" i="0" u="none" strike="noStrike" cap="none" spc="0" normalizeH="0" baseline="0" dirty="0">
              <a:ln>
                <a:noFill/>
              </a:ln>
              <a:solidFill>
                <a:srgbClr val="AA0F1F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118" name="CaixaDeTexto 117"/>
          <p:cNvSpPr txBox="1"/>
          <p:nvPr/>
        </p:nvSpPr>
        <p:spPr>
          <a:xfrm>
            <a:off x="10254248" y="1217044"/>
            <a:ext cx="136119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3200" b="1" dirty="0" smtClean="0">
                <a:solidFill>
                  <a:srgbClr val="AA0F1F"/>
                </a:solidFill>
                <a:latin typeface="Segoe Condensed" panose="020B0606040200020203" pitchFamily="34" charset="0"/>
              </a:rPr>
              <a:t>1,8</a:t>
            </a:r>
            <a:r>
              <a:rPr kumimoji="0" lang="pt-BR" sz="1600" b="1" i="0" u="none" strike="noStrike" cap="none" spc="0" normalizeH="0" dirty="0" smtClean="0">
                <a:ln>
                  <a:noFill/>
                </a:ln>
                <a:solidFill>
                  <a:srgbClr val="AA0F1F"/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 </a:t>
            </a:r>
            <a:r>
              <a:rPr kumimoji="0" lang="pt-BR" sz="2800" b="1" i="0" u="none" strike="noStrike" cap="none" spc="0" normalizeH="0" dirty="0" smtClean="0">
                <a:ln>
                  <a:noFill/>
                </a:ln>
                <a:solidFill>
                  <a:srgbClr val="AA0F1F"/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bi</a:t>
            </a:r>
            <a:endParaRPr kumimoji="0" lang="pt-BR" sz="3200" b="1" i="0" u="none" strike="noStrike" cap="none" spc="0" normalizeH="0" baseline="0" dirty="0">
              <a:ln>
                <a:noFill/>
              </a:ln>
              <a:solidFill>
                <a:srgbClr val="AA0F1F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119" name="CaixaDeTexto 118"/>
          <p:cNvSpPr txBox="1"/>
          <p:nvPr/>
        </p:nvSpPr>
        <p:spPr>
          <a:xfrm>
            <a:off x="8858053" y="1217044"/>
            <a:ext cx="136119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3200" b="1" dirty="0" smtClean="0">
                <a:solidFill>
                  <a:srgbClr val="0000FF"/>
                </a:solidFill>
                <a:latin typeface="Segoe Condensed" panose="020B0606040200020203" pitchFamily="34" charset="0"/>
              </a:rPr>
              <a:t>0,9</a:t>
            </a:r>
            <a:r>
              <a:rPr kumimoji="0" lang="pt-BR" sz="1600" b="1" i="0" u="none" strike="noStrike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 </a:t>
            </a:r>
            <a:r>
              <a:rPr kumimoji="0" lang="pt-BR" sz="2800" b="1" i="0" u="none" strike="noStrike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bi</a:t>
            </a:r>
            <a:endParaRPr kumimoji="0" lang="pt-BR" sz="3200" b="1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120" name="CaixaDeTexto 119"/>
          <p:cNvSpPr txBox="1"/>
          <p:nvPr/>
        </p:nvSpPr>
        <p:spPr>
          <a:xfrm>
            <a:off x="7271568" y="1217044"/>
            <a:ext cx="136119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3200" b="1" dirty="0" smtClean="0">
                <a:solidFill>
                  <a:schemeClr val="tx1"/>
                </a:solidFill>
                <a:latin typeface="Segoe Condensed" panose="020B0606040200020203" pitchFamily="34" charset="0"/>
              </a:rPr>
              <a:t>2,7</a:t>
            </a:r>
            <a:r>
              <a:rPr kumimoji="0" lang="pt-BR" sz="16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 </a:t>
            </a:r>
            <a:r>
              <a:rPr kumimoji="0" lang="pt-BR" sz="28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bi</a:t>
            </a:r>
            <a:endParaRPr kumimoji="0" lang="pt-BR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sp>
        <p:nvSpPr>
          <p:cNvPr id="121" name="Menos 120"/>
          <p:cNvSpPr/>
          <p:nvPr/>
        </p:nvSpPr>
        <p:spPr>
          <a:xfrm>
            <a:off x="8645852" y="1362634"/>
            <a:ext cx="398507" cy="360000"/>
          </a:xfrm>
          <a:prstGeom prst="mathMinus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2" name="Igual 121"/>
          <p:cNvSpPr/>
          <p:nvPr/>
        </p:nvSpPr>
        <p:spPr>
          <a:xfrm>
            <a:off x="10095003" y="1388329"/>
            <a:ext cx="395369" cy="288000"/>
          </a:xfrm>
          <a:prstGeom prst="mathEqual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5" name="CaixaDeTexto 124"/>
          <p:cNvSpPr txBox="1"/>
          <p:nvPr/>
        </p:nvSpPr>
        <p:spPr>
          <a:xfrm>
            <a:off x="1126569" y="888934"/>
            <a:ext cx="189852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60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dívida GSF (</a:t>
            </a:r>
            <a:r>
              <a:rPr kumimoji="0" lang="pt-BR" sz="1600" i="0" u="none" strike="noStrike" cap="none" spc="0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ref</a:t>
            </a:r>
            <a:r>
              <a:rPr kumimoji="0" lang="pt-BR" sz="160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Segoe Condensed" panose="020B0606040200020203" pitchFamily="34" charset="0"/>
                <a:sym typeface="Helvetica Light"/>
              </a:rPr>
              <a:t>: out/18)</a:t>
            </a:r>
            <a:endParaRPr kumimoji="0" lang="pt-BR" sz="16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Segoe Condensed" panose="020B0606040200020203" pitchFamily="34" charset="0"/>
              <a:sym typeface="Helvetica Light"/>
            </a:endParaRPr>
          </a:p>
        </p:txBody>
      </p:sp>
      <p:graphicFrame>
        <p:nvGraphicFramePr>
          <p:cNvPr id="78" name="Gráfico 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749587"/>
              </p:ext>
            </p:extLst>
          </p:nvPr>
        </p:nvGraphicFramePr>
        <p:xfrm>
          <a:off x="1796143" y="3259998"/>
          <a:ext cx="9044469" cy="589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26068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C05BF894-615B-40FD-AD35-EB97E15B5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05"/>
            <a:ext cx="13068300" cy="916217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4B43F42D-700F-4B88-A9B7-62D879EAB23F}"/>
              </a:ext>
            </a:extLst>
          </p:cNvPr>
          <p:cNvSpPr txBox="1">
            <a:spLocks/>
          </p:cNvSpPr>
          <p:nvPr/>
        </p:nvSpPr>
        <p:spPr>
          <a:xfrm>
            <a:off x="444241" y="7377405"/>
            <a:ext cx="7733452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pt-BR" sz="5500" dirty="0">
                <a:solidFill>
                  <a:srgbClr val="FFFF00"/>
                </a:solidFill>
              </a:rPr>
              <a:t>Garantias Financeiras </a:t>
            </a:r>
          </a:p>
          <a:p>
            <a:pPr hangingPunct="1"/>
            <a:r>
              <a:rPr lang="pt-BR" sz="3300" dirty="0"/>
              <a:t>Mecanismos vigentes e em discussão</a:t>
            </a:r>
          </a:p>
        </p:txBody>
      </p:sp>
    </p:spTree>
    <p:extLst>
      <p:ext uri="{BB962C8B-B14F-4D97-AF65-F5344CB8AC3E}">
        <p14:creationId xmlns:p14="http://schemas.microsoft.com/office/powerpoint/2010/main" val="3193233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1252</Words>
  <Application>Microsoft Office PowerPoint</Application>
  <PresentationFormat>Personalizar</PresentationFormat>
  <Paragraphs>242</Paragraphs>
  <Slides>21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33" baseType="lpstr">
      <vt:lpstr>Algerian</vt:lpstr>
      <vt:lpstr>Arial</vt:lpstr>
      <vt:lpstr>Calibri</vt:lpstr>
      <vt:lpstr>Calibri Light</vt:lpstr>
      <vt:lpstr>Helvetica Light</vt:lpstr>
      <vt:lpstr>Helvetica Neue</vt:lpstr>
      <vt:lpstr>Helvetica Neue Medium</vt:lpstr>
      <vt:lpstr>Segoe Condensed</vt:lpstr>
      <vt:lpstr>Webdings</vt:lpstr>
      <vt:lpstr>Wingdings</vt:lpstr>
      <vt:lpstr>White</vt:lpstr>
      <vt:lpstr>Personalizar design</vt:lpstr>
      <vt:lpstr>Desafios e melhores práticas para garantir a segurança financeira nas operações do mercado de energia  Workshop P&amp;D</vt:lpstr>
      <vt:lpstr>Associados CCEE</vt:lpstr>
      <vt:lpstr>Valores Contabilizados</vt:lpstr>
      <vt:lpstr>Liquidação do Mercado de Curto Prazo (out/18)</vt:lpstr>
      <vt:lpstr>Impactos das liminares do GSF</vt:lpstr>
      <vt:lpstr>Percepção de adimplência dos credores</vt:lpstr>
      <vt:lpstr>Agentes da APINE após revogação parcial da liminar de GSF</vt:lpstr>
      <vt:lpstr>Agentes beneficiados pela liminar de GSF – Grandes Valores</vt:lpstr>
      <vt:lpstr>Apresentação do PowerPoint</vt:lpstr>
      <vt:lpstr>Garantias Financeiras – Mecanismos vigentes</vt:lpstr>
      <vt:lpstr>Garantias Financeiras – Aplicação do modelo vigente</vt:lpstr>
      <vt:lpstr>Garantias Financeiras – Desenho original do modelo vigente</vt:lpstr>
      <vt:lpstr>Garantias Financeiras – Discussões regulatórias e legais</vt:lpstr>
      <vt:lpstr>Apresentação do PowerPoint</vt:lpstr>
      <vt:lpstr>Novas propostas</vt:lpstr>
      <vt:lpstr>Novas propostas</vt:lpstr>
      <vt:lpstr>Calculadora de Risco para os agentes</vt:lpstr>
      <vt:lpstr>Calculadora de Risco para os agentes</vt:lpstr>
      <vt:lpstr>Apresentação do PowerPoint</vt:lpstr>
      <vt:lpstr>Considerações Finais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 Pires</dc:creator>
  <cp:lastModifiedBy>Joao Bortotti</cp:lastModifiedBy>
  <cp:revision>238</cp:revision>
  <cp:lastPrinted>2018-09-21T20:06:59Z</cp:lastPrinted>
  <dcterms:modified xsi:type="dcterms:W3CDTF">2018-12-12T14:33:38Z</dcterms:modified>
</cp:coreProperties>
</file>